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omments/modernComment_285_DEDFD6C8.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comments/modernComment_26A_91284F05.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28A_4A1E6801.xml" ContentType="application/vnd.ms-powerpoint.comments+xml"/>
  <Override PartName="/ppt/notesSlides/notesSlide16.xml" ContentType="application/vnd.openxmlformats-officedocument.presentationml.notesSlide+xml"/>
  <Override PartName="/ppt/comments/modernComment_28B_E4840188.xml" ContentType="application/vnd.ms-powerpoint.comments+xml"/>
  <Override PartName="/ppt/notesSlides/notesSlide17.xml" ContentType="application/vnd.openxmlformats-officedocument.presentationml.notesSlide+xml"/>
  <Override PartName="/ppt/comments/modernComment_28C_AB571B10.xml" ContentType="application/vnd.ms-powerpoint.comments+xml"/>
  <Override PartName="/ppt/notesSlides/notesSlide18.xml" ContentType="application/vnd.openxmlformats-officedocument.presentationml.notesSlide+xml"/>
  <Override PartName="/ppt/comments/modernComment_28D_BDD63F8E.xml" ContentType="application/vnd.ms-powerpoint.comments+xml"/>
  <Override PartName="/ppt/notesSlides/notesSlide19.xml" ContentType="application/vnd.openxmlformats-officedocument.presentationml.notesSlide+xml"/>
  <Override PartName="/ppt/comments/modernComment_28E_37751A2B.xml" ContentType="application/vnd.ms-powerpoint.comments+xml"/>
  <Override PartName="/ppt/notesSlides/notesSlide20.xml" ContentType="application/vnd.openxmlformats-officedocument.presentationml.notesSlide+xml"/>
  <Override PartName="/ppt/comments/modernComment_28F_AC6F0CE0.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 id="2147483744" r:id="rId5"/>
  </p:sldMasterIdLst>
  <p:notesMasterIdLst>
    <p:notesMasterId r:id="rId35"/>
  </p:notesMasterIdLst>
  <p:handoutMasterIdLst>
    <p:handoutMasterId r:id="rId36"/>
  </p:handoutMasterIdLst>
  <p:sldIdLst>
    <p:sldId id="646" r:id="rId6"/>
    <p:sldId id="647" r:id="rId7"/>
    <p:sldId id="649" r:id="rId8"/>
    <p:sldId id="641" r:id="rId9"/>
    <p:sldId id="637" r:id="rId10"/>
    <p:sldId id="438" r:id="rId11"/>
    <p:sldId id="445" r:id="rId12"/>
    <p:sldId id="645" r:id="rId13"/>
    <p:sldId id="613" r:id="rId14"/>
    <p:sldId id="488" r:id="rId15"/>
    <p:sldId id="643" r:id="rId16"/>
    <p:sldId id="644" r:id="rId17"/>
    <p:sldId id="618" r:id="rId18"/>
    <p:sldId id="657" r:id="rId19"/>
    <p:sldId id="650" r:id="rId20"/>
    <p:sldId id="651" r:id="rId21"/>
    <p:sldId id="652" r:id="rId22"/>
    <p:sldId id="653" r:id="rId23"/>
    <p:sldId id="654" r:id="rId24"/>
    <p:sldId id="655" r:id="rId25"/>
    <p:sldId id="619" r:id="rId26"/>
    <p:sldId id="621" r:id="rId27"/>
    <p:sldId id="366" r:id="rId28"/>
    <p:sldId id="656" r:id="rId29"/>
    <p:sldId id="540" r:id="rId30"/>
    <p:sldId id="627" r:id="rId31"/>
    <p:sldId id="626" r:id="rId32"/>
    <p:sldId id="625" r:id="rId33"/>
    <p:sldId id="62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0CD5FC9D-1FC9-49AD-8328-4AD219FEC40D}">
          <p14:sldIdLst>
            <p14:sldId id="646"/>
            <p14:sldId id="647"/>
          </p14:sldIdLst>
        </p14:section>
        <p14:section name="Abstract" id="{A84A963E-A477-4A76-8349-2F400D7324D7}">
          <p14:sldIdLst/>
        </p14:section>
        <p14:section name="Part 1" id="{A0AAF611-7D42-42ED-AB34-5574630935E3}">
          <p14:sldIdLst/>
        </p14:section>
        <p14:section name="Part 2" id="{5735F36C-04EA-4F6E-BB0B-201A72181509}">
          <p14:sldIdLst/>
        </p14:section>
        <p14:section name="Part 3" id="{319E8AFB-0E4D-4AB8-BCF7-53C37EA09DA5}">
          <p14:sldIdLst>
            <p14:sldId id="649"/>
            <p14:sldId id="641"/>
            <p14:sldId id="637"/>
          </p14:sldIdLst>
        </p14:section>
        <p14:section name="Part 4" id="{2D63149D-9F43-4EDD-B7C8-942CC0C815E8}">
          <p14:sldIdLst>
            <p14:sldId id="438"/>
            <p14:sldId id="445"/>
            <p14:sldId id="645"/>
            <p14:sldId id="613"/>
            <p14:sldId id="488"/>
            <p14:sldId id="643"/>
            <p14:sldId id="644"/>
            <p14:sldId id="618"/>
            <p14:sldId id="657"/>
            <p14:sldId id="650"/>
            <p14:sldId id="651"/>
            <p14:sldId id="652"/>
            <p14:sldId id="653"/>
            <p14:sldId id="654"/>
            <p14:sldId id="655"/>
            <p14:sldId id="619"/>
          </p14:sldIdLst>
        </p14:section>
        <p14:section name="Part 5" id="{CCCE6B8D-22C7-4940-89BB-322CEF6344D0}">
          <p14:sldIdLst>
            <p14:sldId id="621"/>
            <p14:sldId id="366"/>
            <p14:sldId id="656"/>
          </p14:sldIdLst>
        </p14:section>
        <p14:section name="Citations" id="{A9CAB340-7944-4022-B066-C93F803C2307}">
          <p14:sldIdLst>
            <p14:sldId id="540"/>
            <p14:sldId id="627"/>
            <p14:sldId id="626"/>
            <p14:sldId id="625"/>
            <p14:sldId id="624"/>
          </p14:sldIdLst>
        </p14:section>
      </p14:sectionLst>
    </p:ext>
    <p:ext uri="{EFAFB233-063F-42B5-8137-9DF3F51BA10A}">
      <p15:sldGuideLst xmlns:p15="http://schemas.microsoft.com/office/powerpoint/2012/main">
        <p15:guide id="1" orient="horz" pos="2256" userDrawn="1">
          <p15:clr>
            <a:srgbClr val="A4A3A4"/>
          </p15:clr>
        </p15:guide>
        <p15:guide id="2" pos="7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3D5B08-85E6-CB51-5862-4CC66E013C91}" name="Tara Carr" initials="TC" userId="FcSrz1vMWEAHeo6HdElFZrLQQ+slwcKW8ZAIl1Xxw3Y=" providerId="None"/>
  <p188:author id="{64C76640-B081-165D-3E50-EAD55F1C5B20}" name="Carr, Tara" initials="CT" userId="S::carrt@ad.unc.edu::01261301-3993-45d7-8631-aacf7b57183e" providerId="AD"/>
  <p188:author id="{BE510545-8D14-980A-3E43-388378637A9D}" name="Danielle Montagne" initials="DM" userId="2+9NluJQcGEApCjyG/oMvmF+T9456oL2ovqBA/HuYA0=" providerId="None"/>
  <p188:author id="{36530485-E602-2CC6-3DE0-039FED5E7BD6}" name="McKelvy, Josephine" initials="MJ" userId="S::mckelvy@ad.unc.edu::c6ceb2de-200b-47d9-a76f-95e71f1e3cc2" providerId="AD"/>
  <p188:author id="{C15B28B4-298C-4C49-5341-A26CB749ABC3}" name="G ." initials="G." userId="6caccd6a6d13427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Carr, Tara" initials="CT" lastIdx="57" clrIdx="6">
    <p:extLst>
      <p:ext uri="{19B8F6BF-5375-455C-9EA6-DF929625EA0E}">
        <p15:presenceInfo xmlns:p15="http://schemas.microsoft.com/office/powerpoint/2012/main" userId="S::carrt@ad.unc.edu::01261301-3993-45d7-8631-aacf7b57183e" providerId="AD"/>
      </p:ext>
    </p:extLst>
  </p:cmAuthor>
  <p:cmAuthor id="8" name="Danielle Montagne" initials="DM" lastIdx="5" clrIdx="7">
    <p:extLst>
      <p:ext uri="{19B8F6BF-5375-455C-9EA6-DF929625EA0E}">
        <p15:presenceInfo xmlns:p15="http://schemas.microsoft.com/office/powerpoint/2012/main" userId="2+9NluJQcGEApCjyG/oMvmF+T9456oL2ovqBA/HuYA0=" providerId="None"/>
      </p:ext>
    </p:extLst>
  </p:cmAuthor>
  <p:cmAuthor id="9" name="Michael Cohen-Wolkowiez, M.D." initials="MCM" lastIdx="26" clrIdx="8">
    <p:extLst>
      <p:ext uri="{19B8F6BF-5375-455C-9EA6-DF929625EA0E}">
        <p15:presenceInfo xmlns:p15="http://schemas.microsoft.com/office/powerpoint/2012/main" userId="Michael Cohen-Wolkowiez, M.D." providerId="None"/>
      </p:ext>
    </p:extLst>
  </p:cmAuthor>
  <p:cmAuthor id="10" name="Jeffrey Smith" initials="JS" lastIdx="1" clrIdx="9">
    <p:extLst>
      <p:ext uri="{19B8F6BF-5375-455C-9EA6-DF929625EA0E}">
        <p15:presenceInfo xmlns:p15="http://schemas.microsoft.com/office/powerpoint/2012/main" userId="S::jsmith77@unl.edu::9f0aecc2-d966-4006-855c-3ae6ce8e8d4e" providerId="AD"/>
      </p:ext>
    </p:extLst>
  </p:cmAuthor>
  <p:cmAuthor id="4" name="Author" initials="A" lastIdx="38" clrIdx="3"/>
  <p:cmAuthor id="5" name="Kerry Stenke" initials="KS" lastIdx="2" clrIdx="4">
    <p:extLst>
      <p:ext uri="{19B8F6BF-5375-455C-9EA6-DF929625EA0E}">
        <p15:presenceInfo xmlns:p15="http://schemas.microsoft.com/office/powerpoint/2012/main" userId="S::kerryb@duke.edu::cec30041-1409-4cbb-a0ab-02280781568d" providerId="AD"/>
      </p:ext>
    </p:extLst>
  </p:cmAuthor>
  <p:cmAuthor id="6" name="Tara Carr" initials="TC" lastIdx="14" clrIdx="5">
    <p:extLst>
      <p:ext uri="{19B8F6BF-5375-455C-9EA6-DF929625EA0E}">
        <p15:presenceInfo xmlns:p15="http://schemas.microsoft.com/office/powerpoint/2012/main" userId="FcSrz1vMWEAHeo6HdElFZrLQQ+slwcKW8ZAIl1Xxw3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565"/>
    <a:srgbClr val="510C5D"/>
    <a:srgbClr val="CD3B44"/>
    <a:srgbClr val="9DC858"/>
    <a:srgbClr val="14A9A9"/>
    <a:srgbClr val="1A1C20"/>
    <a:srgbClr val="FAF5E1"/>
    <a:srgbClr val="FF7C7C"/>
    <a:srgbClr val="B4A96B"/>
    <a:srgbClr val="4E1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9EEAF-2A46-2FCF-86F3-85A4BAF480FE}" v="3" dt="2023-05-31T14:43:29.945"/>
    <p1510:client id="{E19EEF7A-27E1-46B8-B118-2382C74FA0E7}" v="1523" dt="2023-02-09T20:32:49.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61" autoAdjust="0"/>
  </p:normalViewPr>
  <p:slideViewPr>
    <p:cSldViewPr snapToGrid="0">
      <p:cViewPr varScale="1">
        <p:scale>
          <a:sx n="84" d="100"/>
          <a:sy n="84" d="100"/>
        </p:scale>
        <p:origin x="684" y="78"/>
      </p:cViewPr>
      <p:guideLst>
        <p:guide orient="horz" pos="2256"/>
        <p:guide pos="758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Bibliometrics%20Analysis/Excel-Charts-Data/Article%20Dat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Content%20Analysis/Content%20Analysis%202022.03.15%20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Content%20Analysis/Content%20Analysis%202022.03.15%20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Bibliometrics%20Analysis/Excel-Charts-Data/Article%20Dat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Bibliometrics%20Analysis/Excel-Charts-Data/Article%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Content%20Analysis/Content%20Analysis%202022.03.15%20Datase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adminliveunc.sharepoint.com/sites/RADx-UPPublicationsAnalysis/Shared%20Documents/Content%20Analysis/Content%20Analysis%202022.03.15%20Datase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RADx-UP</a:t>
            </a:r>
            <a:r>
              <a:rPr lang="en-US" sz="2000" baseline="0">
                <a:solidFill>
                  <a:schemeClr val="tx1"/>
                </a:solidFill>
              </a:rPr>
              <a:t> </a:t>
            </a:r>
            <a:r>
              <a:rPr lang="en-US" sz="2000">
                <a:solidFill>
                  <a:schemeClr val="tx1"/>
                </a:solidFill>
              </a:rPr>
              <a:t>Project Count by Population</a:t>
            </a:r>
          </a:p>
          <a:p>
            <a:pPr>
              <a:defRPr sz="2000">
                <a:solidFill>
                  <a:schemeClr val="tx1"/>
                </a:solidFill>
              </a:defRPr>
            </a:pPr>
            <a:r>
              <a:rPr lang="en-US" sz="2000">
                <a:solidFill>
                  <a:schemeClr val="tx1"/>
                </a:solidFill>
              </a:rPr>
              <a:t>(N = 125 Projects)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'Population Project Count'!$B$1</c:f>
              <c:strCache>
                <c:ptCount val="1"/>
                <c:pt idx="0">
                  <c:v>Project Count</c:v>
                </c:pt>
              </c:strCache>
            </c:strRef>
          </c:tx>
          <c:spPr>
            <a:solidFill>
              <a:schemeClr val="tx2"/>
            </a:solidFill>
            <a:ln>
              <a:noFill/>
            </a:ln>
            <a:effectLst/>
          </c:spPr>
          <c:invertIfNegative val="0"/>
          <c:dLbls>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'Population Project Count'!$A$2:$A$12</c:f>
              <c:strCache>
                <c:ptCount val="11"/>
                <c:pt idx="0">
                  <c:v>People who are incarcerated</c:v>
                </c:pt>
                <c:pt idx="1">
                  <c:v>Alaska Native</c:v>
                </c:pt>
                <c:pt idx="2">
                  <c:v>Native Hawaiian</c:v>
                </c:pt>
                <c:pt idx="3">
                  <c:v>Pacific Islander</c:v>
                </c:pt>
                <c:pt idx="4">
                  <c:v>Pregnant people</c:v>
                </c:pt>
                <c:pt idx="5">
                  <c:v>American Indian</c:v>
                </c:pt>
                <c:pt idx="6">
                  <c:v>Children or adolescents</c:v>
                </c:pt>
                <c:pt idx="7">
                  <c:v>Asian American</c:v>
                </c:pt>
                <c:pt idx="8">
                  <c:v>Older Adults</c:v>
                </c:pt>
                <c:pt idx="9">
                  <c:v>Black or African American </c:v>
                </c:pt>
                <c:pt idx="10">
                  <c:v>Hispanic/Latino/Latinx</c:v>
                </c:pt>
              </c:strCache>
            </c:strRef>
          </c:cat>
          <c:val>
            <c:numRef>
              <c:f>'Population Project Count'!$B$2:$B$12</c:f>
              <c:numCache>
                <c:formatCode>General</c:formatCode>
                <c:ptCount val="11"/>
                <c:pt idx="0">
                  <c:v>2</c:v>
                </c:pt>
                <c:pt idx="1">
                  <c:v>8</c:v>
                </c:pt>
                <c:pt idx="2">
                  <c:v>11</c:v>
                </c:pt>
                <c:pt idx="3">
                  <c:v>16</c:v>
                </c:pt>
                <c:pt idx="4">
                  <c:v>26</c:v>
                </c:pt>
                <c:pt idx="5">
                  <c:v>29</c:v>
                </c:pt>
                <c:pt idx="6">
                  <c:v>36</c:v>
                </c:pt>
                <c:pt idx="7">
                  <c:v>37</c:v>
                </c:pt>
                <c:pt idx="8">
                  <c:v>55</c:v>
                </c:pt>
                <c:pt idx="9">
                  <c:v>77</c:v>
                </c:pt>
                <c:pt idx="10">
                  <c:v>88</c:v>
                </c:pt>
              </c:numCache>
            </c:numRef>
          </c:val>
          <c:extLst>
            <c:ext xmlns:c16="http://schemas.microsoft.com/office/drawing/2014/chart" uri="{C3380CC4-5D6E-409C-BE32-E72D297353CC}">
              <c16:uniqueId val="{00000000-EF27-4DF5-A617-A47D3F985B91}"/>
            </c:ext>
          </c:extLst>
        </c:ser>
        <c:dLbls>
          <c:dLblPos val="outEnd"/>
          <c:showLegendKey val="0"/>
          <c:showVal val="1"/>
          <c:showCatName val="0"/>
          <c:showSerName val="0"/>
          <c:showPercent val="0"/>
          <c:showBubbleSize val="0"/>
        </c:dLbls>
        <c:gapWidth val="50"/>
        <c:axId val="262495440"/>
        <c:axId val="262492112"/>
      </c:barChart>
      <c:catAx>
        <c:axId val="262495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2492112"/>
        <c:crosses val="autoZero"/>
        <c:auto val="1"/>
        <c:lblAlgn val="ctr"/>
        <c:lblOffset val="100"/>
        <c:noMultiLvlLbl val="0"/>
      </c:catAx>
      <c:valAx>
        <c:axId val="2624921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62495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[Content Analysis 2022.03.15 Dataset.xlsx]Target Population!PivotTable1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a:t>Publication Count by</a:t>
            </a:r>
            <a:r>
              <a:rPr lang="en-US" sz="2000" baseline="0"/>
              <a:t> Target Population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499409181211062"/>
          <c:y val="9.7861696436716855E-2"/>
          <c:w val="0.50568828352097983"/>
          <c:h val="0.76786939586304037"/>
        </c:manualLayout>
      </c:layout>
      <c:barChart>
        <c:barDir val="bar"/>
        <c:grouping val="clustered"/>
        <c:varyColors val="0"/>
        <c:ser>
          <c:idx val="0"/>
          <c:order val="0"/>
          <c:tx>
            <c:strRef>
              <c:f>'Target Population'!$B$1</c:f>
              <c:strCache>
                <c:ptCount val="1"/>
                <c:pt idx="0">
                  <c:v>Total</c:v>
                </c:pt>
              </c:strCache>
            </c:strRef>
          </c:tx>
          <c:spPr>
            <a:solidFill>
              <a:schemeClr val="accent1"/>
            </a:solidFill>
            <a:ln>
              <a:noFill/>
            </a:ln>
            <a:effectLst/>
          </c:spPr>
          <c:invertIfNegative val="0"/>
          <c:dLbls>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'Target Population'!$A$2:$A$18</c:f>
              <c:strCache>
                <c:ptCount val="17"/>
                <c:pt idx="0">
                  <c:v>Alaska Native</c:v>
                </c:pt>
                <c:pt idx="1">
                  <c:v>Native Hawaiian</c:v>
                </c:pt>
                <c:pt idx="2">
                  <c:v>Pacific Islander</c:v>
                </c:pt>
                <c:pt idx="3">
                  <c:v>Sexual/gender minority</c:v>
                </c:pt>
                <c:pt idx="4">
                  <c:v>People who are incarcerated</c:v>
                </c:pt>
                <c:pt idx="5">
                  <c:v>Pregnant people</c:v>
                </c:pt>
                <c:pt idx="6">
                  <c:v>Asian American</c:v>
                </c:pt>
                <c:pt idx="7">
                  <c:v>People experiencing homelessness</c:v>
                </c:pt>
                <c:pt idx="8">
                  <c:v>Rural</c:v>
                </c:pt>
                <c:pt idx="9">
                  <c:v>Immigrants/refugees</c:v>
                </c:pt>
                <c:pt idx="10">
                  <c:v>American Indian</c:v>
                </c:pt>
                <c:pt idx="11">
                  <c:v>People who use/inject drugs</c:v>
                </c:pt>
                <c:pt idx="12">
                  <c:v>Low socioeconomic status</c:v>
                </c:pt>
                <c:pt idx="13">
                  <c:v>Older Adults</c:v>
                </c:pt>
                <c:pt idx="14">
                  <c:v>Children and adolescents</c:v>
                </c:pt>
                <c:pt idx="15">
                  <c:v>Black or African American</c:v>
                </c:pt>
                <c:pt idx="16">
                  <c:v>Hispanic or Latino</c:v>
                </c:pt>
              </c:strCache>
            </c:strRef>
          </c:cat>
          <c:val>
            <c:numRef>
              <c:f>'Target Population'!$B$2:$B$18</c:f>
              <c:numCache>
                <c:formatCode>General</c:formatCode>
                <c:ptCount val="17"/>
                <c:pt idx="0">
                  <c:v>0</c:v>
                </c:pt>
                <c:pt idx="1">
                  <c:v>0</c:v>
                </c:pt>
                <c:pt idx="2">
                  <c:v>0</c:v>
                </c:pt>
                <c:pt idx="3">
                  <c:v>0</c:v>
                </c:pt>
                <c:pt idx="4">
                  <c:v>1</c:v>
                </c:pt>
                <c:pt idx="5">
                  <c:v>1</c:v>
                </c:pt>
                <c:pt idx="6">
                  <c:v>2</c:v>
                </c:pt>
                <c:pt idx="7">
                  <c:v>2</c:v>
                </c:pt>
                <c:pt idx="8">
                  <c:v>2</c:v>
                </c:pt>
                <c:pt idx="9">
                  <c:v>3</c:v>
                </c:pt>
                <c:pt idx="10">
                  <c:v>4</c:v>
                </c:pt>
                <c:pt idx="11">
                  <c:v>4</c:v>
                </c:pt>
                <c:pt idx="12">
                  <c:v>8</c:v>
                </c:pt>
                <c:pt idx="13">
                  <c:v>10</c:v>
                </c:pt>
                <c:pt idx="14">
                  <c:v>14</c:v>
                </c:pt>
                <c:pt idx="15">
                  <c:v>16</c:v>
                </c:pt>
                <c:pt idx="16">
                  <c:v>19</c:v>
                </c:pt>
              </c:numCache>
            </c:numRef>
          </c:val>
          <c:extLst>
            <c:ext xmlns:c16="http://schemas.microsoft.com/office/drawing/2014/chart" uri="{C3380CC4-5D6E-409C-BE32-E72D297353CC}">
              <c16:uniqueId val="{00000000-E427-46F3-A847-AC31322E64E5}"/>
            </c:ext>
          </c:extLst>
        </c:ser>
        <c:dLbls>
          <c:showLegendKey val="0"/>
          <c:showVal val="0"/>
          <c:showCatName val="0"/>
          <c:showSerName val="0"/>
          <c:showPercent val="0"/>
          <c:showBubbleSize val="0"/>
        </c:dLbls>
        <c:gapWidth val="50"/>
        <c:axId val="754238736"/>
        <c:axId val="892917088"/>
      </c:barChart>
      <c:catAx>
        <c:axId val="754238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92917088"/>
        <c:crosses val="autoZero"/>
        <c:auto val="1"/>
        <c:lblAlgn val="ctr"/>
        <c:lblOffset val="100"/>
        <c:noMultiLvlLbl val="0"/>
      </c:catAx>
      <c:valAx>
        <c:axId val="8929170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Publication Count (N=70)</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54238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Count of Target Populations per</a:t>
            </a:r>
            <a:r>
              <a:rPr lang="en-US" baseline="0"/>
              <a:t> </a:t>
            </a:r>
            <a:r>
              <a:rPr lang="en-US"/>
              <a:t>Publication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495396750541427"/>
          <c:y val="0.28348350810587641"/>
          <c:w val="0.57552362901263676"/>
          <c:h val="0.66906946112189492"/>
        </c:manualLayout>
      </c:layout>
      <c:doughnut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0-58DB-427A-8EAE-4FD54064A321}"/>
              </c:ext>
            </c:extLst>
          </c:dPt>
          <c:dPt>
            <c:idx val="1"/>
            <c:bubble3D val="0"/>
            <c:spPr>
              <a:solidFill>
                <a:srgbClr val="14A9A9">
                  <a:alpha val="50196"/>
                </a:srgbClr>
              </a:solidFill>
              <a:ln w="19050">
                <a:solidFill>
                  <a:schemeClr val="lt1"/>
                </a:solidFill>
              </a:ln>
              <a:effectLst/>
            </c:spPr>
            <c:extLst>
              <c:ext xmlns:c16="http://schemas.microsoft.com/office/drawing/2014/chart" uri="{C3380CC4-5D6E-409C-BE32-E72D297353CC}">
                <c16:uniqueId val="{00000001-58DB-427A-8EAE-4FD54064A321}"/>
              </c:ext>
            </c:extLst>
          </c:dPt>
          <c:dPt>
            <c:idx val="2"/>
            <c:bubble3D val="0"/>
            <c:spPr>
              <a:solidFill>
                <a:srgbClr val="9DC858">
                  <a:alpha val="50196"/>
                </a:srgbClr>
              </a:solidFill>
              <a:ln w="19050">
                <a:solidFill>
                  <a:schemeClr val="lt1"/>
                </a:solidFill>
              </a:ln>
              <a:effectLst/>
            </c:spPr>
            <c:extLst>
              <c:ext xmlns:c16="http://schemas.microsoft.com/office/drawing/2014/chart" uri="{C3380CC4-5D6E-409C-BE32-E72D297353CC}">
                <c16:uniqueId val="{00000002-58DB-427A-8EAE-4FD54064A321}"/>
              </c:ext>
            </c:extLst>
          </c:dPt>
          <c:dPt>
            <c:idx val="3"/>
            <c:bubble3D val="0"/>
            <c:spPr>
              <a:solidFill>
                <a:srgbClr val="CD3B44">
                  <a:alpha val="50196"/>
                </a:srgbClr>
              </a:solidFill>
              <a:ln w="19050">
                <a:solidFill>
                  <a:schemeClr val="lt1"/>
                </a:solidFill>
              </a:ln>
              <a:effectLst/>
            </c:spPr>
            <c:extLst>
              <c:ext xmlns:c16="http://schemas.microsoft.com/office/drawing/2014/chart" uri="{C3380CC4-5D6E-409C-BE32-E72D297353CC}">
                <c16:uniqueId val="{00000003-58DB-427A-8EAE-4FD54064A32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7-58DB-427A-8EAE-4FD54064A321}"/>
              </c:ext>
            </c:extLst>
          </c:dPt>
          <c:dPt>
            <c:idx val="5"/>
            <c:bubble3D val="0"/>
            <c:spPr>
              <a:solidFill>
                <a:srgbClr val="510C5D">
                  <a:alpha val="50196"/>
                </a:srgbClr>
              </a:solidFill>
              <a:ln w="19050">
                <a:solidFill>
                  <a:schemeClr val="lt1"/>
                </a:solidFill>
              </a:ln>
              <a:effectLst/>
            </c:spPr>
            <c:extLst>
              <c:ext xmlns:c16="http://schemas.microsoft.com/office/drawing/2014/chart" uri="{C3380CC4-5D6E-409C-BE32-E72D297353CC}">
                <c16:uniqueId val="{00000006-58DB-427A-8EAE-4FD54064A32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5-58DB-427A-8EAE-4FD54064A321}"/>
              </c:ext>
            </c:extLst>
          </c:dPt>
          <c:dPt>
            <c:idx val="7"/>
            <c:bubble3D val="0"/>
            <c:spPr>
              <a:solidFill>
                <a:srgbClr val="0C6565">
                  <a:alpha val="50196"/>
                </a:srgbClr>
              </a:solidFill>
              <a:ln w="19050">
                <a:solidFill>
                  <a:schemeClr val="lt1"/>
                </a:solidFill>
              </a:ln>
              <a:effectLst/>
            </c:spPr>
            <c:extLst>
              <c:ext xmlns:c16="http://schemas.microsoft.com/office/drawing/2014/chart" uri="{C3380CC4-5D6E-409C-BE32-E72D297353CC}">
                <c16:uniqueId val="{00000004-58DB-427A-8EAE-4FD54064A321}"/>
              </c:ext>
            </c:extLst>
          </c:dPt>
          <c:dLbls>
            <c:dLbl>
              <c:idx val="0"/>
              <c:layout>
                <c:manualLayout>
                  <c:x val="0.1556722346210416"/>
                  <c:y val="-0.10217122947028251"/>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8F11DB8F-D475-43FF-A0CD-EA01AA1C9DAA}" type="CATEGORYNAME">
                      <a:rPr lang="en-US" smtClean="0"/>
                      <a:pPr>
                        <a:defRPr/>
                      </a:pPr>
                      <a:t>[CATEGORY NAME]</a:t>
                    </a:fld>
                    <a:r>
                      <a:rPr lang="en-US" dirty="0"/>
                      <a:t> UP</a:t>
                    </a:r>
                    <a:r>
                      <a:rPr lang="en-US" baseline="0" dirty="0"/>
                      <a:t>
n=</a:t>
                    </a:r>
                    <a:fld id="{23526B8F-FAE0-48BA-99F2-F12C0744F9CE}" type="VALUE">
                      <a:rPr lang="en-US" baseline="0" smtClean="0"/>
                      <a:pPr>
                        <a:defRPr/>
                      </a:pPr>
                      <a:t>[VALUE]</a:t>
                    </a:fld>
                    <a:r>
                      <a:rPr lang="en-US" baseline="0" dirty="0"/>
                      <a:t> pubs</a:t>
                    </a:r>
                  </a:p>
                </c:rich>
              </c:tx>
              <c:spPr>
                <a:noFill/>
                <a:ln w="9525" cap="flat" cmpd="sng" algn="ctr">
                  <a:solidFill>
                    <a:srgbClr val="464C57">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7622"/>
                        <a:gd name="adj2" fmla="val 107438"/>
                      </a:avLst>
                    </a:prstGeom>
                    <a:noFill/>
                    <a:ln>
                      <a:noFill/>
                    </a:ln>
                  </c15:spPr>
                  <c15:dlblFieldTable/>
                  <c15:showDataLabelsRange val="0"/>
                </c:ext>
                <c:ext xmlns:c16="http://schemas.microsoft.com/office/drawing/2014/chart" uri="{C3380CC4-5D6E-409C-BE32-E72D297353CC}">
                  <c16:uniqueId val="{00000000-58DB-427A-8EAE-4FD54064A321}"/>
                </c:ext>
              </c:extLst>
            </c:dLbl>
            <c:dLbl>
              <c:idx val="1"/>
              <c:layout>
                <c:manualLayout>
                  <c:x val="0.37431572033469795"/>
                  <c:y val="-6.8654282475992395E-3"/>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AB9EE65D-78C9-46F8-BB91-24306259C186}" type="CATEGORYNAME">
                      <a:rPr lang="en-US" smtClean="0"/>
                      <a:pPr>
                        <a:defRPr/>
                      </a:pPr>
                      <a:t>[CATEGORY NAME]</a:t>
                    </a:fld>
                    <a:r>
                      <a:rPr lang="en-US"/>
                      <a:t> UPs</a:t>
                    </a:r>
                    <a:r>
                      <a:rPr lang="en-US" baseline="0"/>
                      <a:t>
n=</a:t>
                    </a:r>
                    <a:fld id="{DA94A813-4467-4B78-B689-86871863998A}" type="VALUE">
                      <a:rPr lang="en-US" baseline="0" smtClean="0"/>
                      <a:pPr>
                        <a:defRPr/>
                      </a:pPr>
                      <a:t>[VALUE]</a:t>
                    </a:fld>
                    <a:endParaRPr lang="en-US" baseline="0"/>
                  </a:p>
                </c:rich>
              </c:tx>
              <c:spPr>
                <a:noFill/>
                <a:ln w="9525" cap="flat" cmpd="sng" algn="ctr">
                  <a:solidFill>
                    <a:srgbClr val="464C57">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34440"/>
                        <a:gd name="adj2" fmla="val -162563"/>
                      </a:avLst>
                    </a:prstGeom>
                    <a:noFill/>
                    <a:ln>
                      <a:noFill/>
                    </a:ln>
                  </c15:spPr>
                  <c15:dlblFieldTable/>
                  <c15:showDataLabelsRange val="0"/>
                </c:ext>
                <c:ext xmlns:c16="http://schemas.microsoft.com/office/drawing/2014/chart" uri="{C3380CC4-5D6E-409C-BE32-E72D297353CC}">
                  <c16:uniqueId val="{00000001-58DB-427A-8EAE-4FD54064A321}"/>
                </c:ext>
              </c:extLst>
            </c:dLbl>
            <c:dLbl>
              <c:idx val="2"/>
              <c:layout>
                <c:manualLayout>
                  <c:x val="-0.13609970993243567"/>
                  <c:y val="-1.4782726512110017E-2"/>
                </c:manualLayout>
              </c:layout>
              <c:tx>
                <c:rich>
                  <a:bodyPr/>
                  <a:lstStyle/>
                  <a:p>
                    <a:fld id="{F950C371-E72E-42D1-A5A1-AA3140B77111}" type="CATEGORYNAME">
                      <a:rPr lang="en-US" smtClean="0"/>
                      <a:pPr/>
                      <a:t>[CATEGORY NAME]</a:t>
                    </a:fld>
                    <a:r>
                      <a:rPr lang="en-US"/>
                      <a:t> UPs</a:t>
                    </a:r>
                    <a:r>
                      <a:rPr lang="en-US" baseline="0"/>
                      <a:t>, </a:t>
                    </a:r>
                    <a:br>
                      <a:rPr lang="en-US" baseline="0"/>
                    </a:br>
                    <a:r>
                      <a:rPr lang="en-US" baseline="0"/>
                      <a:t>n=</a:t>
                    </a:r>
                    <a:fld id="{7198517F-DF99-4190-9320-2D3974BF9ACB}" type="VALUE">
                      <a:rPr lang="en-US" baseline="0" smtClean="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8DB-427A-8EAE-4FD54064A321}"/>
                </c:ext>
              </c:extLst>
            </c:dLbl>
            <c:dLbl>
              <c:idx val="3"/>
              <c:layout>
                <c:manualLayout>
                  <c:x val="-0.16387516093905519"/>
                  <c:y val="-6.5043996653283837E-2"/>
                </c:manualLayout>
              </c:layout>
              <c:tx>
                <c:rich>
                  <a:bodyPr/>
                  <a:lstStyle/>
                  <a:p>
                    <a:fld id="{A2B217C7-1A2C-43C3-B31D-09F616EF729B}" type="CATEGORYNAME">
                      <a:rPr lang="en-US" smtClean="0"/>
                      <a:pPr/>
                      <a:t>[CATEGORY NAME]</a:t>
                    </a:fld>
                    <a:r>
                      <a:rPr lang="en-US"/>
                      <a:t> UPs</a:t>
                    </a:r>
                    <a:r>
                      <a:rPr lang="en-US" baseline="0"/>
                      <a:t>,</a:t>
                    </a:r>
                    <a:br>
                      <a:rPr lang="en-US" baseline="0"/>
                    </a:br>
                    <a:r>
                      <a:rPr lang="en-US" baseline="0"/>
                      <a:t>n=</a:t>
                    </a:r>
                    <a:fld id="{055DCD9D-33DE-486E-B627-F8623EE5B972}" type="VALUE">
                      <a:rPr lang="en-US" baseline="0" smtClean="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8DB-427A-8EAE-4FD54064A321}"/>
                </c:ext>
              </c:extLst>
            </c:dLbl>
            <c:dLbl>
              <c:idx val="4"/>
              <c:delete val="1"/>
              <c:extLst>
                <c:ext xmlns:c15="http://schemas.microsoft.com/office/drawing/2012/chart" uri="{CE6537A1-D6FC-4f65-9D91-7224C49458BB}"/>
                <c:ext xmlns:c16="http://schemas.microsoft.com/office/drawing/2014/chart" uri="{C3380CC4-5D6E-409C-BE32-E72D297353CC}">
                  <c16:uniqueId val="{00000007-58DB-427A-8EAE-4FD54064A321}"/>
                </c:ext>
              </c:extLst>
            </c:dLbl>
            <c:dLbl>
              <c:idx val="5"/>
              <c:layout>
                <c:manualLayout>
                  <c:x val="-6.7633474209287447E-2"/>
                  <c:y val="-0.13207719061988454"/>
                </c:manualLayout>
              </c:layout>
              <c:tx>
                <c:rich>
                  <a:bodyPr/>
                  <a:lstStyle/>
                  <a:p>
                    <a:fld id="{F3E7941F-BEDB-43A7-8FE6-A874234FD181}" type="CATEGORYNAME">
                      <a:rPr lang="en-US" smtClean="0"/>
                      <a:pPr/>
                      <a:t>[CATEGORY NAME]</a:t>
                    </a:fld>
                    <a:r>
                      <a:rPr lang="en-US"/>
                      <a:t> UPs</a:t>
                    </a:r>
                    <a:r>
                      <a:rPr lang="en-US" baseline="0"/>
                      <a:t>,</a:t>
                    </a:r>
                    <a:br>
                      <a:rPr lang="en-US" baseline="0"/>
                    </a:br>
                    <a:r>
                      <a:rPr lang="en-US" baseline="0"/>
                      <a:t>n=</a:t>
                    </a:r>
                    <a:fld id="{3B013EEA-30E8-40D1-84AC-570E276A7583}" type="VALUE">
                      <a:rPr lang="en-US" baseline="0" smtClean="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8DB-427A-8EAE-4FD54064A321}"/>
                </c:ext>
              </c:extLst>
            </c:dLbl>
            <c:dLbl>
              <c:idx val="6"/>
              <c:delete val="1"/>
              <c:extLst>
                <c:ext xmlns:c15="http://schemas.microsoft.com/office/drawing/2012/chart" uri="{CE6537A1-D6FC-4f65-9D91-7224C49458BB}"/>
                <c:ext xmlns:c16="http://schemas.microsoft.com/office/drawing/2014/chart" uri="{C3380CC4-5D6E-409C-BE32-E72D297353CC}">
                  <c16:uniqueId val="{00000005-58DB-427A-8EAE-4FD54064A321}"/>
                </c:ext>
              </c:extLst>
            </c:dLbl>
            <c:dLbl>
              <c:idx val="7"/>
              <c:layout>
                <c:manualLayout>
                  <c:x val="6.9204236090877502E-2"/>
                  <c:y val="-0.12944763097381082"/>
                </c:manualLayout>
              </c:layout>
              <c:tx>
                <c:rich>
                  <a:bodyPr/>
                  <a:lstStyle/>
                  <a:p>
                    <a:fld id="{3CB29D71-0F9A-4476-942D-42C273D217FA}" type="CATEGORYNAME">
                      <a:rPr lang="en-US" smtClean="0"/>
                      <a:pPr/>
                      <a:t>[CATEGORY NAME]</a:t>
                    </a:fld>
                    <a:r>
                      <a:rPr lang="en-US"/>
                      <a:t> UPs</a:t>
                    </a:r>
                    <a:r>
                      <a:rPr lang="en-US" baseline="0"/>
                      <a:t>,</a:t>
                    </a:r>
                    <a:br>
                      <a:rPr lang="en-US" baseline="0"/>
                    </a:br>
                    <a:r>
                      <a:rPr lang="en-US" baseline="0"/>
                      <a:t>n=</a:t>
                    </a:r>
                    <a:fld id="{A8E2C4C7-2A44-4B42-B0EC-38C5F4C01D77}" type="VALUE">
                      <a:rPr lang="en-US" baseline="0" smtClean="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8DB-427A-8EAE-4FD54064A321}"/>
                </c:ext>
              </c:extLst>
            </c:dLbl>
            <c:spPr>
              <a:noFill/>
              <a:ln>
                <a:solidFill>
                  <a:srgbClr val="464C57">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val>
            <c:numRef>
              <c:f>'Target Population Count'!$E$2:$E$9</c:f>
              <c:numCache>
                <c:formatCode>General</c:formatCode>
                <c:ptCount val="8"/>
                <c:pt idx="0">
                  <c:v>20</c:v>
                </c:pt>
                <c:pt idx="1">
                  <c:v>32</c:v>
                </c:pt>
                <c:pt idx="2">
                  <c:v>6</c:v>
                </c:pt>
                <c:pt idx="3">
                  <c:v>10</c:v>
                </c:pt>
                <c:pt idx="4">
                  <c:v>0</c:v>
                </c:pt>
                <c:pt idx="5">
                  <c:v>1</c:v>
                </c:pt>
                <c:pt idx="6">
                  <c:v>0</c:v>
                </c:pt>
                <c:pt idx="7">
                  <c:v>1</c:v>
                </c:pt>
              </c:numCache>
            </c:numRef>
          </c:val>
          <c:extLst>
            <c:ext xmlns:c16="http://schemas.microsoft.com/office/drawing/2014/chart" uri="{C3380CC4-5D6E-409C-BE32-E72D297353CC}">
              <c16:uniqueId val="{00000000-2E88-4466-8DAB-B18C58AB5F02}"/>
            </c:ext>
          </c:extLst>
        </c:ser>
        <c:dLbls>
          <c:showLegendKey val="0"/>
          <c:showVal val="0"/>
          <c:showCatName val="0"/>
          <c:showSerName val="0"/>
          <c:showPercent val="0"/>
          <c:showBubbleSize val="0"/>
          <c:showLeaderLines val="0"/>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11-A5BF-4927-BB77-7ACFE9372F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3-A5BF-4927-BB77-7ACFE9372F0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5-A5BF-4927-BB77-7ACFE9372F0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7-A5BF-4927-BB77-7ACFE9372F0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9-A5BF-4927-BB77-7ACFE9372F0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B-A5BF-4927-BB77-7ACFE9372F0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1D-A5BF-4927-BB77-7ACFE9372F0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1F-A5BF-4927-BB77-7ACFE9372F05}"/>
                    </c:ext>
                  </c:extLst>
                </c:dPt>
                <c:dLbls>
                  <c:spPr>
                    <a:solidFill>
                      <a:srgbClr val="FFFFFF"/>
                    </a:solidFill>
                    <a:ln>
                      <a:solidFill>
                        <a:srgbClr val="464C57">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val>
                  <c:numRef>
                    <c:extLst>
                      <c:ext uri="{02D57815-91ED-43cb-92C2-25804820EDAC}">
                        <c15:formulaRef>
                          <c15:sqref>'Target Population Count'!$D$2:$D$9</c15:sqref>
                        </c15:formulaRef>
                      </c:ext>
                    </c:extLst>
                    <c:numCache>
                      <c:formatCode>@</c:formatCode>
                      <c:ptCount val="8"/>
                      <c:pt idx="0">
                        <c:v>0</c:v>
                      </c:pt>
                      <c:pt idx="1">
                        <c:v>1</c:v>
                      </c:pt>
                      <c:pt idx="2">
                        <c:v>2</c:v>
                      </c:pt>
                      <c:pt idx="3">
                        <c:v>3</c:v>
                      </c:pt>
                      <c:pt idx="4">
                        <c:v>4</c:v>
                      </c:pt>
                      <c:pt idx="5">
                        <c:v>5</c:v>
                      </c:pt>
                      <c:pt idx="6">
                        <c:v>6</c:v>
                      </c:pt>
                      <c:pt idx="7">
                        <c:v>7</c:v>
                      </c:pt>
                    </c:numCache>
                  </c:numRef>
                </c:val>
                <c:extLst>
                  <c:ext xmlns:c16="http://schemas.microsoft.com/office/drawing/2014/chart" uri="{C3380CC4-5D6E-409C-BE32-E72D297353CC}">
                    <c16:uniqueId val="{00000001-2E88-4466-8DAB-B18C58AB5F02}"/>
                  </c:ext>
                </c:extLst>
              </c15:ser>
            </c15:filteredPieSeries>
          </c:ext>
        </c:extLst>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RADx-UP Publication Count</a:t>
            </a:r>
            <a:r>
              <a:rPr lang="en-US" sz="2000" baseline="0">
                <a:solidFill>
                  <a:schemeClr val="tx1"/>
                </a:solidFill>
              </a:rPr>
              <a:t> by Study Setting </a:t>
            </a:r>
          </a:p>
          <a:p>
            <a:pPr>
              <a:defRPr sz="2000">
                <a:solidFill>
                  <a:schemeClr val="tx1"/>
                </a:solidFill>
              </a:defRPr>
            </a:pPr>
            <a:r>
              <a:rPr lang="en-US" sz="2000" baseline="0">
                <a:solidFill>
                  <a:schemeClr val="tx1"/>
                </a:solidFill>
              </a:rPr>
              <a:t>(N = 70 Publications)</a:t>
            </a:r>
            <a:endParaRPr lang="en-US" sz="2000">
              <a:solidFill>
                <a:schemeClr val="tx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'Setting Article Count'!$B$1</c:f>
              <c:strCache>
                <c:ptCount val="1"/>
                <c:pt idx="0">
                  <c:v>Article Count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'Setting Article Count'!$A$2:$A$7</c:f>
              <c:strCache>
                <c:ptCount val="6"/>
                <c:pt idx="0">
                  <c:v>In-home</c:v>
                </c:pt>
                <c:pt idx="1">
                  <c:v>Prison/jail</c:v>
                </c:pt>
                <c:pt idx="2">
                  <c:v>Hospital</c:v>
                </c:pt>
                <c:pt idx="3">
                  <c:v>Community health center</c:v>
                </c:pt>
                <c:pt idx="4">
                  <c:v>Residential care facility</c:v>
                </c:pt>
                <c:pt idx="5">
                  <c:v>School</c:v>
                </c:pt>
              </c:strCache>
            </c:strRef>
          </c:cat>
          <c:val>
            <c:numRef>
              <c:f>'Setting Article Count'!$B$2:$B$7</c:f>
              <c:numCache>
                <c:formatCode>General</c:formatCode>
                <c:ptCount val="6"/>
                <c:pt idx="0">
                  <c:v>1</c:v>
                </c:pt>
                <c:pt idx="1">
                  <c:v>1</c:v>
                </c:pt>
                <c:pt idx="2">
                  <c:v>5</c:v>
                </c:pt>
                <c:pt idx="3">
                  <c:v>6</c:v>
                </c:pt>
                <c:pt idx="4">
                  <c:v>12</c:v>
                </c:pt>
                <c:pt idx="5">
                  <c:v>13</c:v>
                </c:pt>
              </c:numCache>
            </c:numRef>
          </c:val>
          <c:extLst>
            <c:ext xmlns:c16="http://schemas.microsoft.com/office/drawing/2014/chart" uri="{C3380CC4-5D6E-409C-BE32-E72D297353CC}">
              <c16:uniqueId val="{00000000-638B-40DA-B437-3132B345E2C9}"/>
            </c:ext>
          </c:extLst>
        </c:ser>
        <c:dLbls>
          <c:showLegendKey val="0"/>
          <c:showVal val="0"/>
          <c:showCatName val="0"/>
          <c:showSerName val="0"/>
          <c:showPercent val="0"/>
          <c:showBubbleSize val="0"/>
        </c:dLbls>
        <c:gapWidth val="50"/>
        <c:axId val="262186640"/>
        <c:axId val="262189552"/>
      </c:barChart>
      <c:catAx>
        <c:axId val="262186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62189552"/>
        <c:crosses val="autoZero"/>
        <c:auto val="1"/>
        <c:lblAlgn val="ctr"/>
        <c:lblOffset val="100"/>
        <c:noMultiLvlLbl val="0"/>
      </c:catAx>
      <c:valAx>
        <c:axId val="26218955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62186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RADx-UP Publication Count by Study</a:t>
            </a:r>
            <a:r>
              <a:rPr lang="en-US" sz="2000" baseline="0">
                <a:solidFill>
                  <a:schemeClr val="tx1"/>
                </a:solidFill>
              </a:rPr>
              <a:t> Approach</a:t>
            </a:r>
          </a:p>
          <a:p>
            <a:pPr>
              <a:defRPr sz="2000">
                <a:solidFill>
                  <a:schemeClr val="tx1"/>
                </a:solidFill>
              </a:defRPr>
            </a:pPr>
            <a:r>
              <a:rPr lang="en-US" sz="2000" baseline="0">
                <a:solidFill>
                  <a:schemeClr val="tx1"/>
                </a:solidFill>
              </a:rPr>
              <a:t>(N = 70 Publications)</a:t>
            </a:r>
            <a:endParaRPr lang="en-US" sz="2000">
              <a:solidFill>
                <a:schemeClr val="tx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'Method Article Count'!$D$1</c:f>
              <c:strCache>
                <c:ptCount val="1"/>
                <c:pt idx="0">
                  <c:v>Article Count</c:v>
                </c:pt>
              </c:strCache>
            </c:strRef>
          </c:tx>
          <c:spPr>
            <a:solidFill>
              <a:schemeClr val="accent1"/>
            </a:solidFill>
            <a:ln>
              <a:noFill/>
            </a:ln>
            <a:effectLst/>
          </c:spPr>
          <c:invertIfNegative val="0"/>
          <c:dLbls>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'Method Article Count'!$C$2:$C$8</c:f>
              <c:strCache>
                <c:ptCount val="7"/>
                <c:pt idx="0">
                  <c:v>Clinical Case Study</c:v>
                </c:pt>
                <c:pt idx="1">
                  <c:v>N/A</c:v>
                </c:pt>
                <c:pt idx="2">
                  <c:v>Qualitative</c:v>
                </c:pt>
                <c:pt idx="3">
                  <c:v>Mixed Methods</c:v>
                </c:pt>
                <c:pt idx="4">
                  <c:v>Review</c:v>
                </c:pt>
                <c:pt idx="5">
                  <c:v>Editorial</c:v>
                </c:pt>
                <c:pt idx="6">
                  <c:v>Quantitative</c:v>
                </c:pt>
              </c:strCache>
            </c:strRef>
          </c:cat>
          <c:val>
            <c:numRef>
              <c:f>'Method Article Count'!$D$2:$D$8</c:f>
              <c:numCache>
                <c:formatCode>General</c:formatCode>
                <c:ptCount val="7"/>
                <c:pt idx="0">
                  <c:v>1</c:v>
                </c:pt>
                <c:pt idx="1">
                  <c:v>2</c:v>
                </c:pt>
                <c:pt idx="2">
                  <c:v>4</c:v>
                </c:pt>
                <c:pt idx="3">
                  <c:v>5</c:v>
                </c:pt>
                <c:pt idx="4">
                  <c:v>6</c:v>
                </c:pt>
                <c:pt idx="5">
                  <c:v>8</c:v>
                </c:pt>
                <c:pt idx="6">
                  <c:v>44</c:v>
                </c:pt>
              </c:numCache>
            </c:numRef>
          </c:val>
          <c:extLst>
            <c:ext xmlns:c16="http://schemas.microsoft.com/office/drawing/2014/chart" uri="{C3380CC4-5D6E-409C-BE32-E72D297353CC}">
              <c16:uniqueId val="{00000000-7DB8-42F9-8A32-C20A699583FF}"/>
            </c:ext>
          </c:extLst>
        </c:ser>
        <c:dLbls>
          <c:showLegendKey val="0"/>
          <c:showVal val="0"/>
          <c:showCatName val="0"/>
          <c:showSerName val="0"/>
          <c:showPercent val="0"/>
          <c:showBubbleSize val="0"/>
        </c:dLbls>
        <c:gapWidth val="50"/>
        <c:axId val="144377472"/>
        <c:axId val="144369984"/>
      </c:barChart>
      <c:catAx>
        <c:axId val="144377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4369984"/>
        <c:crosses val="autoZero"/>
        <c:auto val="1"/>
        <c:lblAlgn val="ctr"/>
        <c:lblOffset val="100"/>
        <c:noMultiLvlLbl val="0"/>
      </c:catAx>
      <c:valAx>
        <c:axId val="1443699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4377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800" b="0" i="0" baseline="0">
                <a:solidFill>
                  <a:schemeClr val="tx1"/>
                </a:solidFill>
                <a:effectLst/>
              </a:rPr>
              <a:t>Publication Counts by Translational Science Benefits Model for Testing</a:t>
            </a:r>
            <a:endParaRPr lang="en-US">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833D-4925-BE2E-A735B92B5E84}"/>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3-833D-4925-BE2E-A735B92B5E84}"/>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5-833D-4925-BE2E-A735B92B5E84}"/>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7-833D-4925-BE2E-A735B92B5E84}"/>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9-833D-4925-BE2E-A735B92B5E84}"/>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B-833D-4925-BE2E-A735B92B5E84}"/>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D-833D-4925-BE2E-A735B92B5E84}"/>
              </c:ext>
            </c:extLst>
          </c:dPt>
          <c:dPt>
            <c:idx val="10"/>
            <c:invertIfNegative val="0"/>
            <c:bubble3D val="0"/>
            <c:spPr>
              <a:solidFill>
                <a:schemeClr val="accent2"/>
              </a:solidFill>
              <a:ln>
                <a:noFill/>
              </a:ln>
              <a:effectLst/>
            </c:spPr>
            <c:extLst>
              <c:ext xmlns:c16="http://schemas.microsoft.com/office/drawing/2014/chart" uri="{C3380CC4-5D6E-409C-BE32-E72D297353CC}">
                <c16:uniqueId val="{0000000F-833D-4925-BE2E-A735B92B5E84}"/>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11-833D-4925-BE2E-A735B92B5E84}"/>
              </c:ext>
            </c:extLst>
          </c:dPt>
          <c:dPt>
            <c:idx val="12"/>
            <c:invertIfNegative val="0"/>
            <c:bubble3D val="0"/>
            <c:spPr>
              <a:solidFill>
                <a:schemeClr val="accent2"/>
              </a:solidFill>
              <a:ln>
                <a:noFill/>
              </a:ln>
              <a:effectLst/>
            </c:spPr>
            <c:extLst>
              <c:ext xmlns:c16="http://schemas.microsoft.com/office/drawing/2014/chart" uri="{C3380CC4-5D6E-409C-BE32-E72D297353CC}">
                <c16:uniqueId val="{00000013-833D-4925-BE2E-A735B92B5E84}"/>
              </c:ext>
            </c:extLst>
          </c:dPt>
          <c:dPt>
            <c:idx val="14"/>
            <c:invertIfNegative val="0"/>
            <c:bubble3D val="0"/>
            <c:spPr>
              <a:solidFill>
                <a:schemeClr val="tx2"/>
              </a:solidFill>
              <a:ln>
                <a:noFill/>
              </a:ln>
              <a:effectLst/>
            </c:spPr>
            <c:extLst>
              <c:ext xmlns:c16="http://schemas.microsoft.com/office/drawing/2014/chart" uri="{C3380CC4-5D6E-409C-BE32-E72D297353CC}">
                <c16:uniqueId val="{00000015-833D-4925-BE2E-A735B92B5E84}"/>
              </c:ext>
            </c:extLst>
          </c:dPt>
          <c:dPt>
            <c:idx val="15"/>
            <c:invertIfNegative val="0"/>
            <c:bubble3D val="0"/>
            <c:spPr>
              <a:solidFill>
                <a:schemeClr val="tx2"/>
              </a:solidFill>
              <a:ln>
                <a:noFill/>
              </a:ln>
              <a:effectLst/>
            </c:spPr>
            <c:extLst>
              <c:ext xmlns:c16="http://schemas.microsoft.com/office/drawing/2014/chart" uri="{C3380CC4-5D6E-409C-BE32-E72D297353CC}">
                <c16:uniqueId val="{00000017-833D-4925-BE2E-A735B92B5E84}"/>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'TSBM Testing'!$E$2:$E$17</c:f>
              <c:strCache>
                <c:ptCount val="16"/>
                <c:pt idx="0">
                  <c:v>Testing Policies and Legislation</c:v>
                </c:pt>
                <c:pt idx="1">
                  <c:v>Testing Advisory Activities</c:v>
                </c:pt>
                <c:pt idx="2">
                  <c:v>Testing License Agreements and Patents</c:v>
                </c:pt>
                <c:pt idx="3">
                  <c:v>Testing Non-Profit or Commercial Entities</c:v>
                </c:pt>
                <c:pt idx="4">
                  <c:v>Testing Cost Effectiveness</c:v>
                </c:pt>
                <c:pt idx="5">
                  <c:v>Testing Cost Savings</c:v>
                </c:pt>
                <c:pt idx="6">
                  <c:v>Testing Education Resources</c:v>
                </c:pt>
                <c:pt idx="7">
                  <c:v>Community Testing Services</c:v>
                </c:pt>
                <c:pt idx="8">
                  <c:v>Testing Accessibility</c:v>
                </c:pt>
                <c:pt idx="9">
                  <c:v>Testing Delivery and Uptake</c:v>
                </c:pt>
                <c:pt idx="10">
                  <c:v>Testing Hesitancy</c:v>
                </c:pt>
                <c:pt idx="11">
                  <c:v>Software and Digital Health for Testing</c:v>
                </c:pt>
                <c:pt idx="12">
                  <c:v>Public Health Testing Practices</c:v>
                </c:pt>
                <c:pt idx="13">
                  <c:v>Testing Clinical Guidelines</c:v>
                </c:pt>
                <c:pt idx="14">
                  <c:v>Testing Procedures</c:v>
                </c:pt>
                <c:pt idx="15">
                  <c:v>Testing Technology</c:v>
                </c:pt>
              </c:strCache>
            </c:strRef>
          </c:cat>
          <c:val>
            <c:numRef>
              <c:f>'TSBM Testing'!$F$2:$F$17</c:f>
              <c:numCache>
                <c:formatCode>General</c:formatCode>
                <c:ptCount val="16"/>
                <c:pt idx="0">
                  <c:v>1</c:v>
                </c:pt>
                <c:pt idx="1">
                  <c:v>0</c:v>
                </c:pt>
                <c:pt idx="2">
                  <c:v>0</c:v>
                </c:pt>
                <c:pt idx="3">
                  <c:v>0</c:v>
                </c:pt>
                <c:pt idx="4">
                  <c:v>1</c:v>
                </c:pt>
                <c:pt idx="5">
                  <c:v>2</c:v>
                </c:pt>
                <c:pt idx="6">
                  <c:v>3</c:v>
                </c:pt>
                <c:pt idx="7">
                  <c:v>13</c:v>
                </c:pt>
                <c:pt idx="8">
                  <c:v>11</c:v>
                </c:pt>
                <c:pt idx="9">
                  <c:v>16</c:v>
                </c:pt>
                <c:pt idx="10">
                  <c:v>6</c:v>
                </c:pt>
                <c:pt idx="11">
                  <c:v>1</c:v>
                </c:pt>
                <c:pt idx="12">
                  <c:v>16</c:v>
                </c:pt>
                <c:pt idx="13">
                  <c:v>0</c:v>
                </c:pt>
                <c:pt idx="14">
                  <c:v>5</c:v>
                </c:pt>
                <c:pt idx="15">
                  <c:v>2</c:v>
                </c:pt>
              </c:numCache>
            </c:numRef>
          </c:val>
          <c:extLst>
            <c:ext xmlns:c16="http://schemas.microsoft.com/office/drawing/2014/chart" uri="{C3380CC4-5D6E-409C-BE32-E72D297353CC}">
              <c16:uniqueId val="{00000018-833D-4925-BE2E-A735B92B5E84}"/>
            </c:ext>
          </c:extLst>
        </c:ser>
        <c:dLbls>
          <c:showLegendKey val="0"/>
          <c:showVal val="0"/>
          <c:showCatName val="0"/>
          <c:showSerName val="0"/>
          <c:showPercent val="0"/>
          <c:showBubbleSize val="0"/>
        </c:dLbls>
        <c:gapWidth val="50"/>
        <c:axId val="1287069040"/>
        <c:axId val="1287065296"/>
      </c:barChart>
      <c:catAx>
        <c:axId val="1287069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87065296"/>
        <c:crosses val="autoZero"/>
        <c:auto val="1"/>
        <c:lblAlgn val="ctr"/>
        <c:lblOffset val="100"/>
        <c:noMultiLvlLbl val="0"/>
      </c:catAx>
      <c:valAx>
        <c:axId val="1287065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solidFill>
                      <a:schemeClr val="tx1"/>
                    </a:solidFill>
                  </a:rPr>
                  <a:t>Publication</a:t>
                </a:r>
                <a:r>
                  <a:rPr lang="en-US" baseline="0">
                    <a:solidFill>
                      <a:schemeClr val="tx1"/>
                    </a:solidFill>
                  </a:rPr>
                  <a:t> Count (N=70)</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87069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US" sz="1800">
                <a:solidFill>
                  <a:schemeClr val="tx1"/>
                </a:solidFill>
              </a:rPr>
              <a:t>Publication Counts by</a:t>
            </a:r>
            <a:r>
              <a:rPr lang="en-US" sz="1800" baseline="0">
                <a:solidFill>
                  <a:schemeClr val="tx1"/>
                </a:solidFill>
              </a:rPr>
              <a:t> </a:t>
            </a:r>
            <a:r>
              <a:rPr lang="en-US" sz="1800">
                <a:solidFill>
                  <a:schemeClr val="tx1"/>
                </a:solidFill>
              </a:rPr>
              <a:t>Translational</a:t>
            </a:r>
            <a:r>
              <a:rPr lang="en-US" sz="1800" baseline="0">
                <a:solidFill>
                  <a:schemeClr val="tx1"/>
                </a:solidFill>
              </a:rPr>
              <a:t> Science Benefits Model for Vaccines</a:t>
            </a:r>
            <a:endParaRPr lang="en-US" sz="1800">
              <a:solidFill>
                <a:schemeClr val="tx1"/>
              </a:solidFill>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5DEA-48D3-8DC2-3C2F40C6EBDC}"/>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3-5DEA-48D3-8DC2-3C2F40C6EBDC}"/>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5DEA-48D3-8DC2-3C2F40C6EBDC}"/>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7-5DEA-48D3-8DC2-3C2F40C6EBDC}"/>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9-5DEA-48D3-8DC2-3C2F40C6EBDC}"/>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B-5DEA-48D3-8DC2-3C2F40C6EBDC}"/>
              </c:ext>
            </c:extLst>
          </c:dPt>
          <c:dPt>
            <c:idx val="10"/>
            <c:invertIfNegative val="0"/>
            <c:bubble3D val="0"/>
            <c:spPr>
              <a:solidFill>
                <a:schemeClr val="accent2"/>
              </a:solidFill>
              <a:ln>
                <a:noFill/>
              </a:ln>
              <a:effectLst/>
            </c:spPr>
            <c:extLst>
              <c:ext xmlns:c16="http://schemas.microsoft.com/office/drawing/2014/chart" uri="{C3380CC4-5D6E-409C-BE32-E72D297353CC}">
                <c16:uniqueId val="{0000000D-5DEA-48D3-8DC2-3C2F40C6EBDC}"/>
              </c:ext>
            </c:extLst>
          </c:dPt>
          <c:dPt>
            <c:idx val="12"/>
            <c:invertIfNegative val="0"/>
            <c:bubble3D val="0"/>
            <c:spPr>
              <a:solidFill>
                <a:schemeClr val="accent2"/>
              </a:solidFill>
              <a:ln>
                <a:noFill/>
              </a:ln>
              <a:effectLst/>
            </c:spPr>
            <c:extLst>
              <c:ext xmlns:c16="http://schemas.microsoft.com/office/drawing/2014/chart" uri="{C3380CC4-5D6E-409C-BE32-E72D297353CC}">
                <c16:uniqueId val="{0000000F-5DEA-48D3-8DC2-3C2F40C6EBDC}"/>
              </c:ext>
            </c:extLst>
          </c:dPt>
          <c:dPt>
            <c:idx val="14"/>
            <c:invertIfNegative val="0"/>
            <c:bubble3D val="0"/>
            <c:spPr>
              <a:solidFill>
                <a:schemeClr val="tx2"/>
              </a:solidFill>
              <a:ln>
                <a:noFill/>
              </a:ln>
              <a:effectLst/>
            </c:spPr>
            <c:extLst>
              <c:ext xmlns:c16="http://schemas.microsoft.com/office/drawing/2014/chart" uri="{C3380CC4-5D6E-409C-BE32-E72D297353CC}">
                <c16:uniqueId val="{00000011-5DEA-48D3-8DC2-3C2F40C6EBDC}"/>
              </c:ext>
            </c:extLst>
          </c:dPt>
          <c:dPt>
            <c:idx val="15"/>
            <c:invertIfNegative val="0"/>
            <c:bubble3D val="0"/>
            <c:spPr>
              <a:solidFill>
                <a:schemeClr val="tx2"/>
              </a:solidFill>
              <a:ln>
                <a:noFill/>
              </a:ln>
              <a:effectLst/>
            </c:spPr>
            <c:extLst>
              <c:ext xmlns:c16="http://schemas.microsoft.com/office/drawing/2014/chart" uri="{C3380CC4-5D6E-409C-BE32-E72D297353CC}">
                <c16:uniqueId val="{00000013-5DEA-48D3-8DC2-3C2F40C6EBDC}"/>
              </c:ext>
            </c:extLst>
          </c:dPt>
          <c:dLbls>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'TSBM Vaccine'!$F$2:$F$17</c:f>
              <c:strCache>
                <c:ptCount val="16"/>
                <c:pt idx="0">
                  <c:v>Vaccination Advisory Activities</c:v>
                </c:pt>
                <c:pt idx="1">
                  <c:v>Vaccination Policies and Legislation</c:v>
                </c:pt>
                <c:pt idx="2">
                  <c:v>Vaccine License Agreements and Patents</c:v>
                </c:pt>
                <c:pt idx="3">
                  <c:v>Vaccine Non-Profit or Commercial Entities</c:v>
                </c:pt>
                <c:pt idx="4">
                  <c:v>Vaccine Cost Effectiveness</c:v>
                </c:pt>
                <c:pt idx="5">
                  <c:v>Vaccine Cost Savings</c:v>
                </c:pt>
                <c:pt idx="6">
                  <c:v>Community Vaccination Services</c:v>
                </c:pt>
                <c:pt idx="7">
                  <c:v>Vaccine Education Resources</c:v>
                </c:pt>
                <c:pt idx="8">
                  <c:v>Vaccination Accessibility</c:v>
                </c:pt>
                <c:pt idx="9">
                  <c:v>Vaccine Delivery and Uptake</c:v>
                </c:pt>
                <c:pt idx="10">
                  <c:v>Vaccine Hesitancy</c:v>
                </c:pt>
                <c:pt idx="11">
                  <c:v>Software and Digital Health for Vaccination</c:v>
                </c:pt>
                <c:pt idx="12">
                  <c:v>Public Health Vaccination Practices</c:v>
                </c:pt>
                <c:pt idx="13">
                  <c:v>Vaccination Clinical Guidelines</c:v>
                </c:pt>
                <c:pt idx="14">
                  <c:v>Vaccination Procedures</c:v>
                </c:pt>
                <c:pt idx="15">
                  <c:v>Vaccine Technology</c:v>
                </c:pt>
              </c:strCache>
            </c:strRef>
          </c:cat>
          <c:val>
            <c:numRef>
              <c:f>'TSBM Vaccine'!$G$2:$G$17</c:f>
              <c:numCache>
                <c:formatCode>General</c:formatCode>
                <c:ptCount val="16"/>
                <c:pt idx="0">
                  <c:v>0</c:v>
                </c:pt>
                <c:pt idx="1">
                  <c:v>2</c:v>
                </c:pt>
                <c:pt idx="2">
                  <c:v>0</c:v>
                </c:pt>
                <c:pt idx="3">
                  <c:v>0</c:v>
                </c:pt>
                <c:pt idx="4">
                  <c:v>0</c:v>
                </c:pt>
                <c:pt idx="5">
                  <c:v>1</c:v>
                </c:pt>
                <c:pt idx="6">
                  <c:v>3</c:v>
                </c:pt>
                <c:pt idx="7">
                  <c:v>5</c:v>
                </c:pt>
                <c:pt idx="8">
                  <c:v>9</c:v>
                </c:pt>
                <c:pt idx="9">
                  <c:v>17</c:v>
                </c:pt>
                <c:pt idx="10">
                  <c:v>14</c:v>
                </c:pt>
                <c:pt idx="11">
                  <c:v>0</c:v>
                </c:pt>
                <c:pt idx="12">
                  <c:v>4</c:v>
                </c:pt>
                <c:pt idx="13">
                  <c:v>0</c:v>
                </c:pt>
                <c:pt idx="14">
                  <c:v>5</c:v>
                </c:pt>
                <c:pt idx="15">
                  <c:v>1</c:v>
                </c:pt>
              </c:numCache>
            </c:numRef>
          </c:val>
          <c:extLst>
            <c:ext xmlns:c16="http://schemas.microsoft.com/office/drawing/2014/chart" uri="{C3380CC4-5D6E-409C-BE32-E72D297353CC}">
              <c16:uniqueId val="{00000014-5DEA-48D3-8DC2-3C2F40C6EBDC}"/>
            </c:ext>
          </c:extLst>
        </c:ser>
        <c:dLbls>
          <c:showLegendKey val="0"/>
          <c:showVal val="0"/>
          <c:showCatName val="0"/>
          <c:showSerName val="0"/>
          <c:showPercent val="0"/>
          <c:showBubbleSize val="0"/>
        </c:dLbls>
        <c:gapWidth val="50"/>
        <c:axId val="1842531056"/>
        <c:axId val="1842536464"/>
      </c:barChart>
      <c:catAx>
        <c:axId val="1842531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42536464"/>
        <c:crosses val="autoZero"/>
        <c:auto val="1"/>
        <c:lblAlgn val="ctr"/>
        <c:lblOffset val="100"/>
        <c:noMultiLvlLbl val="0"/>
      </c:catAx>
      <c:valAx>
        <c:axId val="1842536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solidFill>
                      <a:schemeClr val="tx1"/>
                    </a:solidFill>
                  </a:rPr>
                  <a:t>Publication</a:t>
                </a:r>
                <a:r>
                  <a:rPr lang="en-US" sz="1400" baseline="0">
                    <a:solidFill>
                      <a:schemeClr val="tx1"/>
                    </a:solidFill>
                  </a:rPr>
                  <a:t> Count (N=70)</a:t>
                </a:r>
                <a:endParaRPr lang="en-US" sz="14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8425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6A_91284F05.xml><?xml version="1.0" encoding="utf-8"?>
<p188:cmLst xmlns:a="http://schemas.openxmlformats.org/drawingml/2006/main" xmlns:r="http://schemas.openxmlformats.org/officeDocument/2006/relationships" xmlns:p188="http://schemas.microsoft.com/office/powerpoint/2018/8/main">
  <p188:cm id="{A9F7FD85-4DC7-47F6-9E68-6F9398705638}" authorId="{36530485-E602-2CC6-3DE0-039FED5E7BD6}" status="resolved" created="2022-11-04T20:22:27.191" complete="100000">
    <ac:deMkLst xmlns:ac="http://schemas.microsoft.com/office/drawing/2013/main/command">
      <pc:docMk xmlns:pc="http://schemas.microsoft.com/office/powerpoint/2013/main/command"/>
      <pc:sldMk xmlns:pc="http://schemas.microsoft.com/office/powerpoint/2013/main/command" cId="2435337989" sldId="618"/>
      <ac:picMk id="2" creationId="{F8B99269-61A3-9145-9A47-B0F0ACEE72BE}"/>
    </ac:deMkLst>
    <p188:txBody>
      <a:bodyPr/>
      <a:lstStyle/>
      <a:p>
        <a:r>
          <a:rPr lang="en-US"/>
          <a:t>this makes much more sense than previous graphs with lots of edges!</a:t>
        </a:r>
      </a:p>
    </p188:txBody>
  </p188:cm>
</p188:cmLst>
</file>

<file path=ppt/comments/modernComment_285_DEDFD6C8.xml><?xml version="1.0" encoding="utf-8"?>
<p188:cmLst xmlns:a="http://schemas.openxmlformats.org/drawingml/2006/main" xmlns:r="http://schemas.openxmlformats.org/officeDocument/2006/relationships" xmlns:p188="http://schemas.microsoft.com/office/powerpoint/2018/8/main">
  <p188:cm id="{85BD8248-20EF-40CF-BB67-26B2BFBD9B5D}" authorId="{64C76640-B081-165D-3E50-EAD55F1C5B20}" status="resolved" created="2022-08-12T19:49:47.834" complete="100000">
    <ac:txMkLst xmlns:ac="http://schemas.microsoft.com/office/drawing/2013/main/command">
      <pc:docMk xmlns:pc="http://schemas.microsoft.com/office/powerpoint/2013/main/command"/>
      <pc:sldMk xmlns:pc="http://schemas.microsoft.com/office/powerpoint/2013/main/command" cId="3902312340" sldId="494"/>
      <ac:spMk id="3" creationId="{EBF6B051-6D59-4F25-92CC-5628FAB1FBF5}"/>
      <ac:txMk cp="0" len="65">
        <ac:context len="66" hash="2258969755"/>
      </ac:txMk>
    </ac:txMkLst>
    <p188:replyLst>
      <p188:reply id="{F62EF52D-2DA0-4DFA-90B1-A57AAA7C91B0}" authorId="{64C76640-B081-165D-3E50-EAD55F1C5B20}" created="2022-08-16T14:56:24.393">
        <p188:txBody>
          <a:bodyPr/>
          <a:lstStyle/>
          <a:p>
            <a:r>
              <a:rPr lang="en-US"/>
              <a:t>And additional populations
</a:t>
            </a:r>
          </a:p>
        </p188:txBody>
      </p188:reply>
    </p188:replyLst>
    <p188:txBody>
      <a:bodyPr/>
      <a:lstStyle/>
      <a:p>
        <a:r>
          <a:rPr lang="en-US"/>
          <a:t>Frequency by target population, multiple target populations</a:t>
        </a:r>
      </a:p>
    </p188:txBody>
  </p188:cm>
  <p188:cm id="{9B22F811-39B4-46AB-8BB4-7B87068BC0B9}" authorId="{64C76640-B081-165D-3E50-EAD55F1C5B20}" status="resolved" created="2022-09-19T10:22:20.133" complete="100000">
    <pc:sldMkLst xmlns:pc="http://schemas.microsoft.com/office/powerpoint/2013/main/command">
      <pc:docMk/>
      <pc:sldMk cId="3902312340" sldId="494"/>
    </pc:sldMkLst>
    <p188:txBody>
      <a:bodyPr/>
      <a:lstStyle/>
      <a:p>
        <a:r>
          <a:rPr lang="en-US"/>
          <a:t>conclusion has 20 articles as Hispanic, here 19. need to double check.</a:t>
        </a:r>
      </a:p>
    </p188:txBody>
  </p188:cm>
</p188:cmLst>
</file>

<file path=ppt/comments/modernComment_28A_4A1E6801.xml><?xml version="1.0" encoding="utf-8"?>
<p188:cmLst xmlns:a="http://schemas.openxmlformats.org/drawingml/2006/main" xmlns:r="http://schemas.openxmlformats.org/officeDocument/2006/relationships" xmlns:p188="http://schemas.microsoft.com/office/powerpoint/2018/8/main">
  <p188:cm id="{AB9E6787-DE0D-4816-BDD4-751C9BBF918D}"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1243506689" sldId="650"/>
      <ac:picMk id="2" creationId="{F8B99269-61A3-9145-9A47-B0F0ACEE72BE}"/>
    </ac:deMkLst>
    <p188:txBody>
      <a:bodyPr/>
      <a:lstStyle/>
      <a:p>
        <a:r>
          <a:rPr lang="en-US"/>
          <a:t>this makes much more sense than previous graphs with lots of edges!</a:t>
        </a:r>
      </a:p>
    </p188:txBody>
  </p188:cm>
</p188:cmLst>
</file>

<file path=ppt/comments/modernComment_28B_E4840188.xml><?xml version="1.0" encoding="utf-8"?>
<p188:cmLst xmlns:a="http://schemas.openxmlformats.org/drawingml/2006/main" xmlns:r="http://schemas.openxmlformats.org/officeDocument/2006/relationships" xmlns:p188="http://schemas.microsoft.com/office/powerpoint/2018/8/main">
  <p188:cm id="{1C23736F-3F93-4DA9-9A19-A482B62FF2E9}"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3833856392" sldId="651"/>
      <ac:picMk id="2" creationId="{F8B99269-61A3-9145-9A47-B0F0ACEE72BE}"/>
    </ac:deMkLst>
    <p188:txBody>
      <a:bodyPr/>
      <a:lstStyle/>
      <a:p>
        <a:r>
          <a:rPr lang="en-US"/>
          <a:t>this makes much more sense than previous graphs with lots of edges!</a:t>
        </a:r>
      </a:p>
    </p188:txBody>
  </p188:cm>
</p188:cmLst>
</file>

<file path=ppt/comments/modernComment_28C_AB571B10.xml><?xml version="1.0" encoding="utf-8"?>
<p188:cmLst xmlns:a="http://schemas.openxmlformats.org/drawingml/2006/main" xmlns:r="http://schemas.openxmlformats.org/officeDocument/2006/relationships" xmlns:p188="http://schemas.microsoft.com/office/powerpoint/2018/8/main">
  <p188:cm id="{CF69BA82-91D2-424D-AEDA-94CA5C29B87B}"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2874612496" sldId="652"/>
      <ac:picMk id="2" creationId="{F8B99269-61A3-9145-9A47-B0F0ACEE72BE}"/>
    </ac:deMkLst>
    <p188:txBody>
      <a:bodyPr/>
      <a:lstStyle/>
      <a:p>
        <a:r>
          <a:rPr lang="en-US"/>
          <a:t>this makes much more sense than previous graphs with lots of edges!</a:t>
        </a:r>
      </a:p>
    </p188:txBody>
  </p188:cm>
</p188:cmLst>
</file>

<file path=ppt/comments/modernComment_28D_BDD63F8E.xml><?xml version="1.0" encoding="utf-8"?>
<p188:cmLst xmlns:a="http://schemas.openxmlformats.org/drawingml/2006/main" xmlns:r="http://schemas.openxmlformats.org/officeDocument/2006/relationships" xmlns:p188="http://schemas.microsoft.com/office/powerpoint/2018/8/main">
  <p188:cm id="{C7182554-2D4D-4E7C-A0A5-2C648AE510F8}"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3184934798" sldId="653"/>
      <ac:picMk id="2" creationId="{F8B99269-61A3-9145-9A47-B0F0ACEE72BE}"/>
    </ac:deMkLst>
    <p188:txBody>
      <a:bodyPr/>
      <a:lstStyle/>
      <a:p>
        <a:r>
          <a:rPr lang="en-US"/>
          <a:t>this makes much more sense than previous graphs with lots of edges!</a:t>
        </a:r>
      </a:p>
    </p188:txBody>
  </p188:cm>
</p188:cmLst>
</file>

<file path=ppt/comments/modernComment_28E_37751A2B.xml><?xml version="1.0" encoding="utf-8"?>
<p188:cmLst xmlns:a="http://schemas.openxmlformats.org/drawingml/2006/main" xmlns:r="http://schemas.openxmlformats.org/officeDocument/2006/relationships" xmlns:p188="http://schemas.microsoft.com/office/powerpoint/2018/8/main">
  <p188:cm id="{981E7C8F-DAC7-4AD4-992C-2F116A9820BE}"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930421291" sldId="654"/>
      <ac:picMk id="2" creationId="{F8B99269-61A3-9145-9A47-B0F0ACEE72BE}"/>
    </ac:deMkLst>
    <p188:txBody>
      <a:bodyPr/>
      <a:lstStyle/>
      <a:p>
        <a:r>
          <a:rPr lang="en-US"/>
          <a:t>this makes much more sense than previous graphs with lots of edges!</a:t>
        </a:r>
      </a:p>
    </p188:txBody>
  </p188:cm>
</p188:cmLst>
</file>

<file path=ppt/comments/modernComment_28F_AC6F0CE0.xml><?xml version="1.0" encoding="utf-8"?>
<p188:cmLst xmlns:a="http://schemas.openxmlformats.org/drawingml/2006/main" xmlns:r="http://schemas.openxmlformats.org/officeDocument/2006/relationships" xmlns:p188="http://schemas.microsoft.com/office/powerpoint/2018/8/main">
  <p188:cm id="{F0051482-B147-472B-9A6D-8D71345DC2EC}" authorId="{36530485-E602-2CC6-3DE0-039FED5E7BD6}" status="resolved" created="2022-11-04T20:22:27.191">
    <ac:deMkLst xmlns:ac="http://schemas.microsoft.com/office/drawing/2013/main/command">
      <pc:docMk xmlns:pc="http://schemas.microsoft.com/office/powerpoint/2013/main/command"/>
      <pc:sldMk xmlns:pc="http://schemas.microsoft.com/office/powerpoint/2013/main/command" cId="2892958944" sldId="655"/>
      <ac:picMk id="2" creationId="{F8B99269-61A3-9145-9A47-B0F0ACEE72BE}"/>
    </ac:deMkLst>
    <p188:txBody>
      <a:bodyPr/>
      <a:lstStyle/>
      <a:p>
        <a:r>
          <a:rPr lang="en-US"/>
          <a:t>this makes much more sense than previous graphs with lots of edges!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1AF2B8-A736-4C44-A64D-E917789D1D49}" type="doc">
      <dgm:prSet loTypeId="urn:microsoft.com/office/officeart/2005/8/layout/venn1" loCatId="relationship" qsTypeId="urn:microsoft.com/office/officeart/2005/8/quickstyle/simple1" qsCatId="simple" csTypeId="urn:microsoft.com/office/officeart/2005/8/colors/accent1_2" csCatId="accent1" phldr="1"/>
      <dgm:spPr/>
    </dgm:pt>
    <dgm:pt modelId="{E0B16C3E-C83B-48E4-BF8D-FB3B39A9ADC8}">
      <dgm:prSet phldrT="[Text]"/>
      <dgm:spPr>
        <a:solidFill>
          <a:schemeClr val="tx2">
            <a:alpha val="40000"/>
          </a:schemeClr>
        </a:solidFill>
      </dgm:spPr>
      <dgm:t>
        <a:bodyPr/>
        <a:lstStyle/>
        <a:p>
          <a:pPr algn="r"/>
          <a:r>
            <a:rPr lang="en-US" sz="1600" b="1"/>
            <a:t>Network Analysis</a:t>
          </a:r>
        </a:p>
      </dgm:t>
    </dgm:pt>
    <dgm:pt modelId="{7A8EDA91-1104-472F-BF62-5B24ECB2287B}" type="parTrans" cxnId="{E49280C4-2218-4C65-825D-0906E9EF092A}">
      <dgm:prSet/>
      <dgm:spPr/>
      <dgm:t>
        <a:bodyPr/>
        <a:lstStyle/>
        <a:p>
          <a:endParaRPr lang="en-US"/>
        </a:p>
      </dgm:t>
    </dgm:pt>
    <dgm:pt modelId="{BDA7BFA8-10A4-4C16-AAC4-10BCC4CD4599}" type="sibTrans" cxnId="{E49280C4-2218-4C65-825D-0906E9EF092A}">
      <dgm:prSet/>
      <dgm:spPr/>
      <dgm:t>
        <a:bodyPr/>
        <a:lstStyle/>
        <a:p>
          <a:endParaRPr lang="en-US"/>
        </a:p>
      </dgm:t>
    </dgm:pt>
    <dgm:pt modelId="{85ACBC7C-B029-48C6-8B7F-561E8A6B427C}">
      <dgm:prSet phldrT="[Text]"/>
      <dgm:spPr>
        <a:solidFill>
          <a:schemeClr val="accent1">
            <a:alpha val="40000"/>
          </a:schemeClr>
        </a:solidFill>
      </dgm:spPr>
      <dgm:t>
        <a:bodyPr/>
        <a:lstStyle/>
        <a:p>
          <a:pPr algn="ctr"/>
          <a:r>
            <a:rPr lang="en-US" sz="1600" b="1"/>
            <a:t>Content Analysis</a:t>
          </a:r>
        </a:p>
      </dgm:t>
    </dgm:pt>
    <dgm:pt modelId="{43984A86-6E75-42F6-BDFD-88F6A2482E47}" type="parTrans" cxnId="{D3D4E210-89A7-4F71-9DBB-76B2F625849C}">
      <dgm:prSet/>
      <dgm:spPr/>
      <dgm:t>
        <a:bodyPr/>
        <a:lstStyle/>
        <a:p>
          <a:endParaRPr lang="en-US"/>
        </a:p>
      </dgm:t>
    </dgm:pt>
    <dgm:pt modelId="{87674CF9-8A17-4B1A-999C-404975B25C1A}" type="sibTrans" cxnId="{D3D4E210-89A7-4F71-9DBB-76B2F625849C}">
      <dgm:prSet/>
      <dgm:spPr/>
      <dgm:t>
        <a:bodyPr/>
        <a:lstStyle/>
        <a:p>
          <a:endParaRPr lang="en-US"/>
        </a:p>
      </dgm:t>
    </dgm:pt>
    <dgm:pt modelId="{0D85BF35-5AF6-4AA7-BBF1-EE04B936E22A}">
      <dgm:prSet phldrT="[Text]" custT="1"/>
      <dgm:spPr>
        <a:solidFill>
          <a:schemeClr val="accent1">
            <a:alpha val="40000"/>
          </a:schemeClr>
        </a:solidFill>
      </dgm:spPr>
      <dgm:t>
        <a:bodyPr/>
        <a:lstStyle/>
        <a:p>
          <a:pPr algn="ctr"/>
          <a:r>
            <a:rPr lang="en-US" sz="1400"/>
            <a:t>Findings of RADx-UP publications</a:t>
          </a:r>
        </a:p>
      </dgm:t>
    </dgm:pt>
    <dgm:pt modelId="{372352F9-E62B-4CAC-806B-539298849863}" type="parTrans" cxnId="{8224DBD0-2CE9-440A-AE9C-408F4E8D611F}">
      <dgm:prSet/>
      <dgm:spPr/>
      <dgm:t>
        <a:bodyPr/>
        <a:lstStyle/>
        <a:p>
          <a:endParaRPr lang="en-US"/>
        </a:p>
      </dgm:t>
    </dgm:pt>
    <dgm:pt modelId="{64595C1B-1250-4A5E-995E-60774722E3C9}" type="sibTrans" cxnId="{8224DBD0-2CE9-440A-AE9C-408F4E8D611F}">
      <dgm:prSet/>
      <dgm:spPr/>
      <dgm:t>
        <a:bodyPr/>
        <a:lstStyle/>
        <a:p>
          <a:endParaRPr lang="en-US"/>
        </a:p>
      </dgm:t>
    </dgm:pt>
    <dgm:pt modelId="{A85691A9-C0B4-483B-B1F0-D5CD155D4177}">
      <dgm:prSet phldrT="[Text]" custT="1"/>
      <dgm:spPr>
        <a:solidFill>
          <a:schemeClr val="tx2">
            <a:alpha val="40000"/>
          </a:schemeClr>
        </a:solidFill>
      </dgm:spPr>
      <dgm:t>
        <a:bodyPr/>
        <a:lstStyle/>
        <a:p>
          <a:pPr algn="r"/>
          <a:r>
            <a:rPr lang="en-US" sz="1400"/>
            <a:t>Relationships between RADx-UP publication authors and topics</a:t>
          </a:r>
        </a:p>
      </dgm:t>
    </dgm:pt>
    <dgm:pt modelId="{048E570D-289B-4563-8764-1325159F8C1D}" type="parTrans" cxnId="{C70940E0-2AD1-48FF-950B-E46E56B61F1F}">
      <dgm:prSet/>
      <dgm:spPr/>
      <dgm:t>
        <a:bodyPr/>
        <a:lstStyle/>
        <a:p>
          <a:endParaRPr lang="en-US"/>
        </a:p>
      </dgm:t>
    </dgm:pt>
    <dgm:pt modelId="{AEA070E3-9445-45AE-93F3-512C95064B45}" type="sibTrans" cxnId="{C70940E0-2AD1-48FF-950B-E46E56B61F1F}">
      <dgm:prSet/>
      <dgm:spPr/>
      <dgm:t>
        <a:bodyPr/>
        <a:lstStyle/>
        <a:p>
          <a:endParaRPr lang="en-US"/>
        </a:p>
      </dgm:t>
    </dgm:pt>
    <dgm:pt modelId="{638D3AA5-62EE-46A4-9573-808239BCEC6A}">
      <dgm:prSet phldrT="[Text]"/>
      <dgm:spPr>
        <a:solidFill>
          <a:schemeClr val="accent2">
            <a:alpha val="40000"/>
          </a:schemeClr>
        </a:solidFill>
      </dgm:spPr>
      <dgm:t>
        <a:bodyPr/>
        <a:lstStyle/>
        <a:p>
          <a:r>
            <a:rPr lang="en-US" sz="1600" b="1"/>
            <a:t>Bibliometric Analysis</a:t>
          </a:r>
        </a:p>
      </dgm:t>
    </dgm:pt>
    <dgm:pt modelId="{CA337524-272D-49CD-9C0D-D6A95E7BBC56}" type="sibTrans" cxnId="{C40AE1B5-4833-4D72-85D2-F85210A1C23E}">
      <dgm:prSet/>
      <dgm:spPr/>
      <dgm:t>
        <a:bodyPr/>
        <a:lstStyle/>
        <a:p>
          <a:endParaRPr lang="en-US"/>
        </a:p>
      </dgm:t>
    </dgm:pt>
    <dgm:pt modelId="{4FC594CC-D2A5-4813-8728-223BE45037CC}" type="parTrans" cxnId="{C40AE1B5-4833-4D72-85D2-F85210A1C23E}">
      <dgm:prSet/>
      <dgm:spPr/>
      <dgm:t>
        <a:bodyPr/>
        <a:lstStyle/>
        <a:p>
          <a:endParaRPr lang="en-US"/>
        </a:p>
      </dgm:t>
    </dgm:pt>
    <dgm:pt modelId="{7AEE3320-259E-42AC-8451-EB89CDA570B2}">
      <dgm:prSet phldrT="[Text]" custT="1"/>
      <dgm:spPr>
        <a:solidFill>
          <a:schemeClr val="accent2">
            <a:alpha val="40000"/>
          </a:schemeClr>
        </a:solidFill>
      </dgm:spPr>
      <dgm:t>
        <a:bodyPr/>
        <a:lstStyle/>
        <a:p>
          <a:r>
            <a:rPr lang="en-US" sz="1400"/>
            <a:t>Research impact of RADx-UP publications through citation counts and indices</a:t>
          </a:r>
        </a:p>
      </dgm:t>
    </dgm:pt>
    <dgm:pt modelId="{B0E52EDC-2430-4EC3-B041-719D2C3AA596}" type="sibTrans" cxnId="{6F68CA15-20E2-4CEA-84F5-53F8F4471222}">
      <dgm:prSet/>
      <dgm:spPr/>
      <dgm:t>
        <a:bodyPr/>
        <a:lstStyle/>
        <a:p>
          <a:endParaRPr lang="en-US"/>
        </a:p>
      </dgm:t>
    </dgm:pt>
    <dgm:pt modelId="{D670CAAA-03D9-48DB-891B-F89408B305CE}" type="parTrans" cxnId="{6F68CA15-20E2-4CEA-84F5-53F8F4471222}">
      <dgm:prSet/>
      <dgm:spPr/>
      <dgm:t>
        <a:bodyPr/>
        <a:lstStyle/>
        <a:p>
          <a:endParaRPr lang="en-US"/>
        </a:p>
      </dgm:t>
    </dgm:pt>
    <dgm:pt modelId="{147F49FF-BAD6-4373-8A39-0EA1251CFB7E}" type="pres">
      <dgm:prSet presAssocID="{6F1AF2B8-A736-4C44-A64D-E917789D1D49}" presName="compositeShape" presStyleCnt="0">
        <dgm:presLayoutVars>
          <dgm:chMax val="7"/>
          <dgm:dir/>
          <dgm:resizeHandles val="exact"/>
        </dgm:presLayoutVars>
      </dgm:prSet>
      <dgm:spPr/>
    </dgm:pt>
    <dgm:pt modelId="{BC9A165C-07F6-42AD-86FD-C005C25C21FE}" type="pres">
      <dgm:prSet presAssocID="{85ACBC7C-B029-48C6-8B7F-561E8A6B427C}" presName="circ1" presStyleLbl="vennNode1" presStyleIdx="0" presStyleCnt="3"/>
      <dgm:spPr/>
    </dgm:pt>
    <dgm:pt modelId="{E69CDD7D-8A88-4DCB-AD05-B6D9E693C3E8}" type="pres">
      <dgm:prSet presAssocID="{85ACBC7C-B029-48C6-8B7F-561E8A6B427C}" presName="circ1Tx" presStyleLbl="revTx" presStyleIdx="0" presStyleCnt="0">
        <dgm:presLayoutVars>
          <dgm:chMax val="0"/>
          <dgm:chPref val="0"/>
          <dgm:bulletEnabled val="1"/>
        </dgm:presLayoutVars>
      </dgm:prSet>
      <dgm:spPr/>
    </dgm:pt>
    <dgm:pt modelId="{32E5CC39-1B8C-430D-8E30-EDAD694775B7}" type="pres">
      <dgm:prSet presAssocID="{E0B16C3E-C83B-48E4-BF8D-FB3B39A9ADC8}" presName="circ2" presStyleLbl="vennNode1" presStyleIdx="1" presStyleCnt="3"/>
      <dgm:spPr/>
    </dgm:pt>
    <dgm:pt modelId="{297E7F19-AE7B-4AD7-BA90-72AB043B8D41}" type="pres">
      <dgm:prSet presAssocID="{E0B16C3E-C83B-48E4-BF8D-FB3B39A9ADC8}" presName="circ2Tx" presStyleLbl="revTx" presStyleIdx="0" presStyleCnt="0">
        <dgm:presLayoutVars>
          <dgm:chMax val="0"/>
          <dgm:chPref val="0"/>
          <dgm:bulletEnabled val="1"/>
        </dgm:presLayoutVars>
      </dgm:prSet>
      <dgm:spPr/>
    </dgm:pt>
    <dgm:pt modelId="{C395BCF4-984F-40B7-B761-52E1178CAFE5}" type="pres">
      <dgm:prSet presAssocID="{638D3AA5-62EE-46A4-9573-808239BCEC6A}" presName="circ3" presStyleLbl="vennNode1" presStyleIdx="2" presStyleCnt="3"/>
      <dgm:spPr/>
    </dgm:pt>
    <dgm:pt modelId="{98FF6F6C-05F3-4623-9F56-88615DDDB083}" type="pres">
      <dgm:prSet presAssocID="{638D3AA5-62EE-46A4-9573-808239BCEC6A}" presName="circ3Tx" presStyleLbl="revTx" presStyleIdx="0" presStyleCnt="0">
        <dgm:presLayoutVars>
          <dgm:chMax val="0"/>
          <dgm:chPref val="0"/>
          <dgm:bulletEnabled val="1"/>
        </dgm:presLayoutVars>
      </dgm:prSet>
      <dgm:spPr/>
    </dgm:pt>
  </dgm:ptLst>
  <dgm:cxnLst>
    <dgm:cxn modelId="{D3D4E210-89A7-4F71-9DBB-76B2F625849C}" srcId="{6F1AF2B8-A736-4C44-A64D-E917789D1D49}" destId="{85ACBC7C-B029-48C6-8B7F-561E8A6B427C}" srcOrd="0" destOrd="0" parTransId="{43984A86-6E75-42F6-BDFD-88F6A2482E47}" sibTransId="{87674CF9-8A17-4B1A-999C-404975B25C1A}"/>
    <dgm:cxn modelId="{6F68CA15-20E2-4CEA-84F5-53F8F4471222}" srcId="{638D3AA5-62EE-46A4-9573-808239BCEC6A}" destId="{7AEE3320-259E-42AC-8451-EB89CDA570B2}" srcOrd="0" destOrd="0" parTransId="{D670CAAA-03D9-48DB-891B-F89408B305CE}" sibTransId="{B0E52EDC-2430-4EC3-B041-719D2C3AA596}"/>
    <dgm:cxn modelId="{02E2E62A-20B5-41C2-B64C-ADCD33E3D9C2}" type="presOf" srcId="{0D85BF35-5AF6-4AA7-BBF1-EE04B936E22A}" destId="{E69CDD7D-8A88-4DCB-AD05-B6D9E693C3E8}" srcOrd="1" destOrd="1" presId="urn:microsoft.com/office/officeart/2005/8/layout/venn1"/>
    <dgm:cxn modelId="{C03E0832-300F-47C0-987F-3DD6C8414D9E}" type="presOf" srcId="{7AEE3320-259E-42AC-8451-EB89CDA570B2}" destId="{98FF6F6C-05F3-4623-9F56-88615DDDB083}" srcOrd="1" destOrd="1" presId="urn:microsoft.com/office/officeart/2005/8/layout/venn1"/>
    <dgm:cxn modelId="{77D21839-002C-4A59-88AC-2C752BE6B367}" type="presOf" srcId="{0D85BF35-5AF6-4AA7-BBF1-EE04B936E22A}" destId="{BC9A165C-07F6-42AD-86FD-C005C25C21FE}" srcOrd="0" destOrd="1" presId="urn:microsoft.com/office/officeart/2005/8/layout/venn1"/>
    <dgm:cxn modelId="{31D96245-E3E4-448F-A8C8-3E4970A0F071}" type="presOf" srcId="{85ACBC7C-B029-48C6-8B7F-561E8A6B427C}" destId="{E69CDD7D-8A88-4DCB-AD05-B6D9E693C3E8}" srcOrd="1" destOrd="0" presId="urn:microsoft.com/office/officeart/2005/8/layout/venn1"/>
    <dgm:cxn modelId="{1768D14C-ED46-4203-84EE-BF550FFE031F}" type="presOf" srcId="{E0B16C3E-C83B-48E4-BF8D-FB3B39A9ADC8}" destId="{297E7F19-AE7B-4AD7-BA90-72AB043B8D41}" srcOrd="1" destOrd="0" presId="urn:microsoft.com/office/officeart/2005/8/layout/venn1"/>
    <dgm:cxn modelId="{DEB23854-ED2F-469C-A81D-FAB1C931F8C4}" type="presOf" srcId="{A85691A9-C0B4-483B-B1F0-D5CD155D4177}" destId="{32E5CC39-1B8C-430D-8E30-EDAD694775B7}" srcOrd="0" destOrd="1" presId="urn:microsoft.com/office/officeart/2005/8/layout/venn1"/>
    <dgm:cxn modelId="{5B5B3075-A591-4B12-952E-E093E7645442}" type="presOf" srcId="{6F1AF2B8-A736-4C44-A64D-E917789D1D49}" destId="{147F49FF-BAD6-4373-8A39-0EA1251CFB7E}" srcOrd="0" destOrd="0" presId="urn:microsoft.com/office/officeart/2005/8/layout/venn1"/>
    <dgm:cxn modelId="{E0F15D75-3E8E-489E-A0D1-095F02B164EE}" type="presOf" srcId="{85ACBC7C-B029-48C6-8B7F-561E8A6B427C}" destId="{BC9A165C-07F6-42AD-86FD-C005C25C21FE}" srcOrd="0" destOrd="0" presId="urn:microsoft.com/office/officeart/2005/8/layout/venn1"/>
    <dgm:cxn modelId="{BBD95359-BA17-4345-8C87-7947883942AB}" type="presOf" srcId="{A85691A9-C0B4-483B-B1F0-D5CD155D4177}" destId="{297E7F19-AE7B-4AD7-BA90-72AB043B8D41}" srcOrd="1" destOrd="1" presId="urn:microsoft.com/office/officeart/2005/8/layout/venn1"/>
    <dgm:cxn modelId="{78AF017D-23A7-4B38-BA2D-86D04CA40BD1}" type="presOf" srcId="{7AEE3320-259E-42AC-8451-EB89CDA570B2}" destId="{C395BCF4-984F-40B7-B761-52E1178CAFE5}" srcOrd="0" destOrd="1" presId="urn:microsoft.com/office/officeart/2005/8/layout/venn1"/>
    <dgm:cxn modelId="{C40AE1B5-4833-4D72-85D2-F85210A1C23E}" srcId="{6F1AF2B8-A736-4C44-A64D-E917789D1D49}" destId="{638D3AA5-62EE-46A4-9573-808239BCEC6A}" srcOrd="2" destOrd="0" parTransId="{4FC594CC-D2A5-4813-8728-223BE45037CC}" sibTransId="{CA337524-272D-49CD-9C0D-D6A95E7BBC56}"/>
    <dgm:cxn modelId="{82213CC4-445A-46CB-A660-3AC08B509182}" type="presOf" srcId="{638D3AA5-62EE-46A4-9573-808239BCEC6A}" destId="{98FF6F6C-05F3-4623-9F56-88615DDDB083}" srcOrd="1" destOrd="0" presId="urn:microsoft.com/office/officeart/2005/8/layout/venn1"/>
    <dgm:cxn modelId="{E49280C4-2218-4C65-825D-0906E9EF092A}" srcId="{6F1AF2B8-A736-4C44-A64D-E917789D1D49}" destId="{E0B16C3E-C83B-48E4-BF8D-FB3B39A9ADC8}" srcOrd="1" destOrd="0" parTransId="{7A8EDA91-1104-472F-BF62-5B24ECB2287B}" sibTransId="{BDA7BFA8-10A4-4C16-AAC4-10BCC4CD4599}"/>
    <dgm:cxn modelId="{6DED11CC-153D-423E-AF1A-954A7CB9396D}" type="presOf" srcId="{E0B16C3E-C83B-48E4-BF8D-FB3B39A9ADC8}" destId="{32E5CC39-1B8C-430D-8E30-EDAD694775B7}" srcOrd="0" destOrd="0" presId="urn:microsoft.com/office/officeart/2005/8/layout/venn1"/>
    <dgm:cxn modelId="{8224DBD0-2CE9-440A-AE9C-408F4E8D611F}" srcId="{85ACBC7C-B029-48C6-8B7F-561E8A6B427C}" destId="{0D85BF35-5AF6-4AA7-BBF1-EE04B936E22A}" srcOrd="0" destOrd="0" parTransId="{372352F9-E62B-4CAC-806B-539298849863}" sibTransId="{64595C1B-1250-4A5E-995E-60774722E3C9}"/>
    <dgm:cxn modelId="{C70940E0-2AD1-48FF-950B-E46E56B61F1F}" srcId="{E0B16C3E-C83B-48E4-BF8D-FB3B39A9ADC8}" destId="{A85691A9-C0B4-483B-B1F0-D5CD155D4177}" srcOrd="0" destOrd="0" parTransId="{048E570D-289B-4563-8764-1325159F8C1D}" sibTransId="{AEA070E3-9445-45AE-93F3-512C95064B45}"/>
    <dgm:cxn modelId="{A97177EE-0F0A-42F6-A6C7-FD96BE3AC710}" type="presOf" srcId="{638D3AA5-62EE-46A4-9573-808239BCEC6A}" destId="{C395BCF4-984F-40B7-B761-52E1178CAFE5}" srcOrd="0" destOrd="0" presId="urn:microsoft.com/office/officeart/2005/8/layout/venn1"/>
    <dgm:cxn modelId="{32A4B0AB-CCA8-49F9-A546-35BFDE8EA782}" type="presParOf" srcId="{147F49FF-BAD6-4373-8A39-0EA1251CFB7E}" destId="{BC9A165C-07F6-42AD-86FD-C005C25C21FE}" srcOrd="0" destOrd="0" presId="urn:microsoft.com/office/officeart/2005/8/layout/venn1"/>
    <dgm:cxn modelId="{BBAA4567-8C14-4EDB-A473-A881F271DEC4}" type="presParOf" srcId="{147F49FF-BAD6-4373-8A39-0EA1251CFB7E}" destId="{E69CDD7D-8A88-4DCB-AD05-B6D9E693C3E8}" srcOrd="1" destOrd="0" presId="urn:microsoft.com/office/officeart/2005/8/layout/venn1"/>
    <dgm:cxn modelId="{76CC8759-88CF-4D46-ACF0-73EDB83B54AE}" type="presParOf" srcId="{147F49FF-BAD6-4373-8A39-0EA1251CFB7E}" destId="{32E5CC39-1B8C-430D-8E30-EDAD694775B7}" srcOrd="2" destOrd="0" presId="urn:microsoft.com/office/officeart/2005/8/layout/venn1"/>
    <dgm:cxn modelId="{441B2017-81CB-4365-9817-C71C0EC16B9E}" type="presParOf" srcId="{147F49FF-BAD6-4373-8A39-0EA1251CFB7E}" destId="{297E7F19-AE7B-4AD7-BA90-72AB043B8D41}" srcOrd="3" destOrd="0" presId="urn:microsoft.com/office/officeart/2005/8/layout/venn1"/>
    <dgm:cxn modelId="{88A8495B-A03C-4F84-8D73-BD0C4633D281}" type="presParOf" srcId="{147F49FF-BAD6-4373-8A39-0EA1251CFB7E}" destId="{C395BCF4-984F-40B7-B761-52E1178CAFE5}" srcOrd="4" destOrd="0" presId="urn:microsoft.com/office/officeart/2005/8/layout/venn1"/>
    <dgm:cxn modelId="{A5AE2BFE-0B10-4A04-B2A8-611168EAEBB3}" type="presParOf" srcId="{147F49FF-BAD6-4373-8A39-0EA1251CFB7E}" destId="{98FF6F6C-05F3-4623-9F56-88615DDDB08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A165C-07F6-42AD-86FD-C005C25C21FE}">
      <dsp:nvSpPr>
        <dsp:cNvPr id="0" name=""/>
        <dsp:cNvSpPr/>
      </dsp:nvSpPr>
      <dsp:spPr>
        <a:xfrm>
          <a:off x="1002461" y="189848"/>
          <a:ext cx="2778185" cy="2778185"/>
        </a:xfrm>
        <a:prstGeom prst="ellipse">
          <a:avLst/>
        </a:prstGeom>
        <a:solidFill>
          <a:schemeClr val="accent1">
            <a:alpha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ctr" defTabSz="711200">
            <a:lnSpc>
              <a:spcPct val="90000"/>
            </a:lnSpc>
            <a:spcBef>
              <a:spcPct val="0"/>
            </a:spcBef>
            <a:spcAft>
              <a:spcPct val="35000"/>
            </a:spcAft>
            <a:buNone/>
          </a:pPr>
          <a:r>
            <a:rPr lang="en-US" sz="1600" b="1" kern="1200"/>
            <a:t>Content Analysis</a:t>
          </a:r>
        </a:p>
        <a:p>
          <a:pPr marL="114300" lvl="1" indent="-114300" algn="ctr" defTabSz="622300">
            <a:lnSpc>
              <a:spcPct val="90000"/>
            </a:lnSpc>
            <a:spcBef>
              <a:spcPct val="0"/>
            </a:spcBef>
            <a:spcAft>
              <a:spcPct val="15000"/>
            </a:spcAft>
            <a:buChar char="•"/>
          </a:pPr>
          <a:r>
            <a:rPr lang="en-US" sz="1400" kern="1200"/>
            <a:t>Findings of RADx-UP publications</a:t>
          </a:r>
        </a:p>
      </dsp:txBody>
      <dsp:txXfrm>
        <a:off x="1372886" y="676031"/>
        <a:ext cx="2037335" cy="1250183"/>
      </dsp:txXfrm>
    </dsp:sp>
    <dsp:sp modelId="{32E5CC39-1B8C-430D-8E30-EDAD694775B7}">
      <dsp:nvSpPr>
        <dsp:cNvPr id="0" name=""/>
        <dsp:cNvSpPr/>
      </dsp:nvSpPr>
      <dsp:spPr>
        <a:xfrm>
          <a:off x="2004923" y="1926214"/>
          <a:ext cx="2778185" cy="2778185"/>
        </a:xfrm>
        <a:prstGeom prst="ellipse">
          <a:avLst/>
        </a:prstGeom>
        <a:solidFill>
          <a:schemeClr val="tx2">
            <a:alpha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r" defTabSz="711200">
            <a:lnSpc>
              <a:spcPct val="90000"/>
            </a:lnSpc>
            <a:spcBef>
              <a:spcPct val="0"/>
            </a:spcBef>
            <a:spcAft>
              <a:spcPct val="35000"/>
            </a:spcAft>
            <a:buNone/>
          </a:pPr>
          <a:r>
            <a:rPr lang="en-US" sz="1600" b="1" kern="1200"/>
            <a:t>Network Analysis</a:t>
          </a:r>
        </a:p>
        <a:p>
          <a:pPr marL="114300" lvl="1" indent="-114300" algn="r" defTabSz="622300">
            <a:lnSpc>
              <a:spcPct val="90000"/>
            </a:lnSpc>
            <a:spcBef>
              <a:spcPct val="0"/>
            </a:spcBef>
            <a:spcAft>
              <a:spcPct val="15000"/>
            </a:spcAft>
            <a:buChar char="•"/>
          </a:pPr>
          <a:r>
            <a:rPr lang="en-US" sz="1400" kern="1200"/>
            <a:t>Relationships between RADx-UP publication authors and topics</a:t>
          </a:r>
        </a:p>
      </dsp:txBody>
      <dsp:txXfrm>
        <a:off x="2854585" y="2643912"/>
        <a:ext cx="1666911" cy="1528001"/>
      </dsp:txXfrm>
    </dsp:sp>
    <dsp:sp modelId="{C395BCF4-984F-40B7-B761-52E1178CAFE5}">
      <dsp:nvSpPr>
        <dsp:cNvPr id="0" name=""/>
        <dsp:cNvSpPr/>
      </dsp:nvSpPr>
      <dsp:spPr>
        <a:xfrm>
          <a:off x="0" y="1926214"/>
          <a:ext cx="2778185" cy="2778185"/>
        </a:xfrm>
        <a:prstGeom prst="ellipse">
          <a:avLst/>
        </a:prstGeom>
        <a:solidFill>
          <a:schemeClr val="accent2">
            <a:alpha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11200">
            <a:lnSpc>
              <a:spcPct val="90000"/>
            </a:lnSpc>
            <a:spcBef>
              <a:spcPct val="0"/>
            </a:spcBef>
            <a:spcAft>
              <a:spcPct val="35000"/>
            </a:spcAft>
            <a:buNone/>
          </a:pPr>
          <a:r>
            <a:rPr lang="en-US" sz="1600" b="1" kern="1200"/>
            <a:t>Bibliometric Analysis</a:t>
          </a:r>
        </a:p>
        <a:p>
          <a:pPr marL="114300" lvl="1" indent="-114300" algn="l" defTabSz="622300">
            <a:lnSpc>
              <a:spcPct val="90000"/>
            </a:lnSpc>
            <a:spcBef>
              <a:spcPct val="0"/>
            </a:spcBef>
            <a:spcAft>
              <a:spcPct val="15000"/>
            </a:spcAft>
            <a:buChar char="•"/>
          </a:pPr>
          <a:r>
            <a:rPr lang="en-US" sz="1400" kern="1200"/>
            <a:t>Research impact of RADx-UP publications through citation counts and indices</a:t>
          </a:r>
        </a:p>
      </dsp:txBody>
      <dsp:txXfrm>
        <a:off x="261612" y="2643912"/>
        <a:ext cx="1666911" cy="152800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0.75356</cdr:x>
      <cdr:y>0.71306</cdr:y>
    </cdr:from>
    <cdr:to>
      <cdr:x>0.95147</cdr:x>
      <cdr:y>0.88281</cdr:y>
    </cdr:to>
    <cdr:sp macro="" textlink="">
      <cdr:nvSpPr>
        <cdr:cNvPr id="2" name="Rectangle 1">
          <a:extLst xmlns:a="http://schemas.openxmlformats.org/drawingml/2006/main">
            <a:ext uri="{FF2B5EF4-FFF2-40B4-BE49-F238E27FC236}">
              <a16:creationId xmlns:a16="http://schemas.microsoft.com/office/drawing/2014/main" id="{BC81102E-A0CE-D9BE-CCDF-BA64048A4740}"/>
            </a:ext>
          </a:extLst>
        </cdr:cNvPr>
        <cdr:cNvSpPr/>
      </cdr:nvSpPr>
      <cdr:spPr>
        <a:xfrm xmlns:a="http://schemas.openxmlformats.org/drawingml/2006/main">
          <a:off x="6840573" y="3677113"/>
          <a:ext cx="1796568" cy="875377"/>
        </a:xfrm>
        <a:prstGeom xmlns:a="http://schemas.openxmlformats.org/drawingml/2006/main" prst="rect">
          <a:avLst/>
        </a:prstGeom>
        <a:ln xmlns:a="http://schemas.openxmlformats.org/drawingml/2006/main">
          <a:solidFill>
            <a:schemeClr val="tx2"/>
          </a:solidFill>
        </a:ln>
      </cdr:spPr>
      <cdr:style>
        <a:lnRef xmlns:a="http://schemas.openxmlformats.org/drawingml/2006/main" idx="2">
          <a:schemeClr val="accent1"/>
        </a:lnRef>
        <a:fillRef xmlns:a="http://schemas.openxmlformats.org/drawingml/2006/main" idx="1">
          <a:schemeClr val="lt1"/>
        </a:fillRef>
        <a:effectRef xmlns:a="http://schemas.openxmlformats.org/drawingml/2006/main" idx="0">
          <a:schemeClr val="accent1"/>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en-US" sz="1600" baseline="0" dirty="0"/>
            <a:t>A RADx-UP Project may serve multiple populations.</a:t>
          </a:r>
          <a:endParaRPr lang="en-US" sz="1600" dirty="0"/>
        </a:p>
      </cdr:txBody>
    </cdr:sp>
  </cdr:relSizeAnchor>
</c:userShapes>
</file>

<file path=ppt/drawings/drawing2.xml><?xml version="1.0" encoding="utf-8"?>
<c:userShapes xmlns:c="http://schemas.openxmlformats.org/drawingml/2006/chart">
  <cdr:relSizeAnchor xmlns:cdr="http://schemas.openxmlformats.org/drawingml/2006/chartDrawing">
    <cdr:from>
      <cdr:x>0.66547</cdr:x>
      <cdr:y>0.55556</cdr:y>
    </cdr:from>
    <cdr:to>
      <cdr:x>0.93168</cdr:x>
      <cdr:y>0.78303</cdr:y>
    </cdr:to>
    <cdr:sp macro="" textlink="">
      <cdr:nvSpPr>
        <cdr:cNvPr id="2" name="Rectangle 1">
          <a:extLst xmlns:a="http://schemas.openxmlformats.org/drawingml/2006/main">
            <a:ext uri="{FF2B5EF4-FFF2-40B4-BE49-F238E27FC236}">
              <a16:creationId xmlns:a16="http://schemas.microsoft.com/office/drawing/2014/main" id="{E14E1D57-C0E9-C059-E728-0B0E231621CE}"/>
            </a:ext>
          </a:extLst>
        </cdr:cNvPr>
        <cdr:cNvSpPr/>
      </cdr:nvSpPr>
      <cdr:spPr>
        <a:xfrm xmlns:a="http://schemas.openxmlformats.org/drawingml/2006/main">
          <a:off x="6085058" y="2844823"/>
          <a:ext cx="2434224" cy="1164804"/>
        </a:xfrm>
        <a:prstGeom xmlns:a="http://schemas.openxmlformats.org/drawingml/2006/main" prst="rect">
          <a:avLst/>
        </a:prstGeom>
      </cdr:spPr>
      <cdr:style>
        <a:lnRef xmlns:a="http://schemas.openxmlformats.org/drawingml/2006/main" idx="2">
          <a:schemeClr val="accent1"/>
        </a:lnRef>
        <a:fillRef xmlns:a="http://schemas.openxmlformats.org/drawingml/2006/main" idx="1">
          <a:schemeClr val="lt1"/>
        </a:fillRef>
        <a:effectRef xmlns:a="http://schemas.openxmlformats.org/drawingml/2006/main" idx="0">
          <a:schemeClr val="accent1"/>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en-US" sz="1600" dirty="0">
              <a:solidFill>
                <a:schemeClr val="tx1"/>
              </a:solidFill>
              <a:effectLst/>
              <a:latin typeface="+mn-lt"/>
              <a:ea typeface="+mn-ea"/>
              <a:cs typeface="+mn-cs"/>
            </a:rPr>
            <a:t>An</a:t>
          </a:r>
          <a:r>
            <a:rPr lang="en-US" sz="1600" baseline="0" dirty="0">
              <a:solidFill>
                <a:schemeClr val="tx1"/>
              </a:solidFill>
              <a:effectLst/>
              <a:latin typeface="+mn-lt"/>
              <a:ea typeface="+mn-ea"/>
              <a:cs typeface="+mn-cs"/>
            </a:rPr>
            <a:t> article may identify multiple settings or not clearly identify any setting.</a:t>
          </a:r>
          <a:endParaRPr lang="en-US" sz="1600"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4A8E21-11A8-6244-980B-B978FDECB2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752D0D-8611-7A46-8A06-9916FBF488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F3DBD6-0171-754F-89F7-6C1A9358809E}" type="datetimeFigureOut">
              <a:rPr lang="en-US"/>
              <a:t>3/3/2024</a:t>
            </a:fld>
            <a:endParaRPr lang="en-US"/>
          </a:p>
        </p:txBody>
      </p:sp>
      <p:sp>
        <p:nvSpPr>
          <p:cNvPr id="4" name="Footer Placeholder 3">
            <a:extLst>
              <a:ext uri="{FF2B5EF4-FFF2-40B4-BE49-F238E27FC236}">
                <a16:creationId xmlns:a16="http://schemas.microsoft.com/office/drawing/2014/main" id="{D68ED929-6547-134C-A254-766A7D1A82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81E769-53A7-4942-8831-C210246BC3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00CE7E-29FF-F744-8B5C-42DA1F64B1C9}" type="slidenum">
              <a:rPr lang="en-US"/>
              <a:t>‹#›</a:t>
            </a:fld>
            <a:endParaRPr lang="en-US"/>
          </a:p>
        </p:txBody>
      </p:sp>
    </p:spTree>
    <p:extLst>
      <p:ext uri="{BB962C8B-B14F-4D97-AF65-F5344CB8AC3E}">
        <p14:creationId xmlns:p14="http://schemas.microsoft.com/office/powerpoint/2010/main" val="20215018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D6DCB-AB5C-7B4A-B02F-BF119BF2EB1B}"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7D01B-9512-7C4C-A071-216E09671EB7}" type="slidenum">
              <a:rPr lang="en-US" smtClean="0"/>
              <a:t>‹#›</a:t>
            </a:fld>
            <a:endParaRPr lang="en-US"/>
          </a:p>
        </p:txBody>
      </p:sp>
    </p:spTree>
    <p:extLst>
      <p:ext uri="{BB962C8B-B14F-4D97-AF65-F5344CB8AC3E}">
        <p14:creationId xmlns:p14="http://schemas.microsoft.com/office/powerpoint/2010/main" val="200690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Hierarch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Hierarc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Hierarch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Hierarc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E7D01B-9512-7C4C-A071-216E09671EB7}" type="slidenum">
              <a:rPr lang="en-US" smtClean="0"/>
              <a:t>1</a:t>
            </a:fld>
            <a:endParaRPr lang="en-US"/>
          </a:p>
        </p:txBody>
      </p:sp>
    </p:spTree>
    <p:extLst>
      <p:ext uri="{BB962C8B-B14F-4D97-AF65-F5344CB8AC3E}">
        <p14:creationId xmlns:p14="http://schemas.microsoft.com/office/powerpoint/2010/main" val="395600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dirty="0"/>
              <a:t>This graph shows the number of publications that used what type of study design or approach. </a:t>
            </a:r>
          </a:p>
          <a:p>
            <a:endParaRPr lang="en-US" sz="1800" dirty="0"/>
          </a:p>
          <a:p>
            <a:r>
              <a:rPr lang="en-US" sz="1800" dirty="0"/>
              <a:t>Publications used a diverse set of methods to collect and analyze data. This is important because research or writing team members can leverage different methodological skillsets across projects for meaningful collaborations on publications. </a:t>
            </a:r>
          </a:p>
          <a:p>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FFE7D01B-9512-7C4C-A071-216E09671EB7}" type="slidenum">
              <a:rPr lang="en-US" smtClean="0"/>
              <a:t>10</a:t>
            </a:fld>
            <a:endParaRPr lang="en-US"/>
          </a:p>
        </p:txBody>
      </p:sp>
    </p:spTree>
    <p:extLst>
      <p:ext uri="{BB962C8B-B14F-4D97-AF65-F5344CB8AC3E}">
        <p14:creationId xmlns:p14="http://schemas.microsoft.com/office/powerpoint/2010/main" val="44552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coded for the translational science benefits that each publication might have mentioned. This graph does not sum up to 70 publications because some articles identified multiple CTS benefits for testing (sum=77).</a:t>
            </a:r>
          </a:p>
          <a:p>
            <a:endParaRPr lang="en-US" dirty="0"/>
          </a:p>
          <a:p>
            <a:r>
              <a:rPr lang="en-US" dirty="0"/>
              <a:t>For example, these might include:</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1) Clinical &amp; Medical</a:t>
            </a:r>
            <a:r>
              <a:rPr lang="en-US" b="0" i="0" dirty="0">
                <a:solidFill>
                  <a:srgbClr val="555555"/>
                </a:solidFill>
                <a:effectLst/>
                <a:latin typeface="Source Sans Pro" panose="020B0503030403020204" pitchFamily="34" charset="0"/>
              </a:rPr>
              <a:t> benefits in the form of (procedures, guidelines, tools) </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2) Community &amp; Public Health</a:t>
            </a:r>
            <a:r>
              <a:rPr lang="en-US" b="0" i="0" dirty="0">
                <a:solidFill>
                  <a:srgbClr val="555555"/>
                </a:solidFill>
                <a:effectLst/>
                <a:latin typeface="Source Sans Pro" panose="020B0503030403020204" pitchFamily="34" charset="0"/>
              </a:rPr>
              <a:t> benefits in the form of (health activities, care, promotion)</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3) Economic</a:t>
            </a:r>
            <a:r>
              <a:rPr lang="en-US" b="0" i="0" dirty="0">
                <a:solidFill>
                  <a:srgbClr val="555555"/>
                </a:solidFill>
                <a:effectLst/>
                <a:latin typeface="Source Sans Pro" panose="020B0503030403020204" pitchFamily="34" charset="0"/>
              </a:rPr>
              <a:t> benefits in terms of (commercial products, patents, financial savings)</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Or 4) Policy &amp; Legislative</a:t>
            </a:r>
            <a:r>
              <a:rPr lang="en-US" b="0" i="0" dirty="0">
                <a:solidFill>
                  <a:srgbClr val="555555"/>
                </a:solidFill>
                <a:effectLst/>
                <a:latin typeface="Source Sans Pro" panose="020B0503030403020204" pitchFamily="34" charset="0"/>
              </a:rPr>
              <a:t> benefits in the form of (advisory activities, organizational and public policies)</a:t>
            </a:r>
          </a:p>
          <a:p>
            <a:pPr marL="0" indent="0" algn="l">
              <a:buFont typeface="Arial" panose="020B0604020202020204" pitchFamily="34" charset="0"/>
              <a:buNone/>
            </a:pPr>
            <a:r>
              <a:rPr lang="en-US" b="0" i="0" dirty="0">
                <a:solidFill>
                  <a:srgbClr val="555555"/>
                </a:solidFill>
                <a:effectLst/>
                <a:latin typeface="Source Sans Pro" panose="020B0503030403020204" pitchFamily="34" charset="0"/>
              </a:rPr>
              <a:t>https://translationalsciencebenefits.wustl.edu/toolkit/toolkitfaqs/</a:t>
            </a:r>
          </a:p>
          <a:p>
            <a:pPr marL="0" indent="0" algn="l">
              <a:buFont typeface="Arial" panose="020B0604020202020204" pitchFamily="34" charset="0"/>
              <a:buNone/>
            </a:pPr>
            <a:endParaRPr lang="en-US" b="0" i="0" dirty="0">
              <a:solidFill>
                <a:srgbClr val="555555"/>
              </a:solidFill>
              <a:effectLst/>
              <a:latin typeface="Source Sans Pro" panose="020B0503030403020204" pitchFamily="34" charset="0"/>
            </a:endParaRPr>
          </a:p>
          <a:p>
            <a:pPr marL="0" indent="0" algn="l">
              <a:buFont typeface="Arial" panose="020B0604020202020204" pitchFamily="34" charset="0"/>
              <a:buNone/>
            </a:pPr>
            <a:r>
              <a:rPr lang="en-US" b="0" i="0" dirty="0">
                <a:solidFill>
                  <a:srgbClr val="555555"/>
                </a:solidFill>
                <a:effectLst/>
                <a:latin typeface="Source Sans Pro" panose="020B0503030403020204" pitchFamily="34" charset="0"/>
              </a:rPr>
              <a:t>This graph shows the number of publications that mentioned a variety of benefits for COVID-19 </a:t>
            </a:r>
            <a:r>
              <a:rPr lang="en-US" b="1" i="0" dirty="0">
                <a:solidFill>
                  <a:srgbClr val="555555"/>
                </a:solidFill>
                <a:effectLst/>
                <a:latin typeface="Source Sans Pro" panose="020B0503030403020204" pitchFamily="34" charset="0"/>
              </a:rPr>
              <a:t>testing</a:t>
            </a:r>
            <a:r>
              <a:rPr lang="en-US" b="0" i="0" dirty="0">
                <a:solidFill>
                  <a:srgbClr val="555555"/>
                </a:solidFill>
                <a:effectLst/>
                <a:latin typeface="Source Sans Pro" panose="020B0503030403020204" pitchFamily="34" charset="0"/>
              </a:rPr>
              <a:t>, color coded by sector or level. </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Public health testing practices </a:t>
            </a:r>
            <a:r>
              <a:rPr lang="en-US" b="0" i="0" dirty="0">
                <a:solidFill>
                  <a:srgbClr val="555555"/>
                </a:solidFill>
                <a:effectLst/>
                <a:latin typeface="Source Sans Pro" panose="020B0503030403020204" pitchFamily="34" charset="0"/>
              </a:rPr>
              <a:t>and </a:t>
            </a:r>
            <a:r>
              <a:rPr lang="en-US" b="1" i="0" dirty="0">
                <a:solidFill>
                  <a:srgbClr val="555555"/>
                </a:solidFill>
                <a:effectLst/>
                <a:latin typeface="Source Sans Pro" panose="020B0503030403020204" pitchFamily="34" charset="0"/>
              </a:rPr>
              <a:t>testing delivery and uptake </a:t>
            </a:r>
            <a:r>
              <a:rPr lang="en-US" b="0" i="0" dirty="0">
                <a:solidFill>
                  <a:srgbClr val="555555"/>
                </a:solidFill>
                <a:effectLst/>
                <a:latin typeface="Source Sans Pro" panose="020B0503030403020204" pitchFamily="34" charset="0"/>
              </a:rPr>
              <a:t>were the most frequent community and public health benefits in the 70 publications.</a:t>
            </a:r>
          </a:p>
          <a:p>
            <a:endParaRPr lang="en-US" dirty="0"/>
          </a:p>
          <a:p>
            <a:pPr marL="171450" indent="-171450" algn="l">
              <a:buFont typeface="Arial" panose="020B0604020202020204" pitchFamily="34" charset="0"/>
              <a:buChar char="•"/>
            </a:pPr>
            <a:endParaRPr lang="en-US" b="0" i="0" dirty="0">
              <a:solidFill>
                <a:srgbClr val="555555"/>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11</a:t>
            </a:fld>
            <a:endParaRPr lang="en-US"/>
          </a:p>
        </p:txBody>
      </p:sp>
    </p:spTree>
    <p:extLst>
      <p:ext uri="{BB962C8B-B14F-4D97-AF65-F5344CB8AC3E}">
        <p14:creationId xmlns:p14="http://schemas.microsoft.com/office/powerpoint/2010/main" val="102804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We also coded for the translational science benefits that each publication might have mentioned. For example, these might include:</a:t>
            </a:r>
          </a:p>
          <a:p>
            <a:pPr marL="171450" indent="-171450" algn="l">
              <a:buFont typeface="Arial" panose="020B0604020202020204" pitchFamily="34" charset="0"/>
              <a:buChar char="•"/>
            </a:pPr>
            <a:r>
              <a:rPr lang="en-US" b="1" i="0" strike="sngStrike" dirty="0">
                <a:solidFill>
                  <a:srgbClr val="555555"/>
                </a:solidFill>
                <a:effectLst/>
                <a:latin typeface="Source Sans Pro" panose="020B0503030403020204" pitchFamily="34" charset="0"/>
              </a:rPr>
              <a:t>Clinical &amp; Medical</a:t>
            </a:r>
            <a:r>
              <a:rPr lang="en-US" b="0" i="0" strike="sngStrike" dirty="0">
                <a:solidFill>
                  <a:srgbClr val="555555"/>
                </a:solidFill>
                <a:effectLst/>
                <a:latin typeface="Source Sans Pro" panose="020B0503030403020204" pitchFamily="34" charset="0"/>
              </a:rPr>
              <a:t> benefits in the form of (procedures, guidelines, tools) </a:t>
            </a:r>
          </a:p>
          <a:p>
            <a:pPr marL="171450" indent="-171450" algn="l">
              <a:buFont typeface="Arial" panose="020B0604020202020204" pitchFamily="34" charset="0"/>
              <a:buChar char="•"/>
            </a:pPr>
            <a:r>
              <a:rPr lang="en-US" b="1" i="0" strike="sngStrike" dirty="0">
                <a:solidFill>
                  <a:srgbClr val="555555"/>
                </a:solidFill>
                <a:effectLst/>
                <a:latin typeface="Source Sans Pro" panose="020B0503030403020204" pitchFamily="34" charset="0"/>
              </a:rPr>
              <a:t>Community &amp; Public Health</a:t>
            </a:r>
            <a:r>
              <a:rPr lang="en-US" b="0" i="0" strike="sngStrike" dirty="0">
                <a:solidFill>
                  <a:srgbClr val="555555"/>
                </a:solidFill>
                <a:effectLst/>
                <a:latin typeface="Source Sans Pro" panose="020B0503030403020204" pitchFamily="34" charset="0"/>
              </a:rPr>
              <a:t> benefits in the form of (health activities, care, promotion)</a:t>
            </a:r>
          </a:p>
          <a:p>
            <a:pPr marL="171450" indent="-171450" algn="l">
              <a:buFont typeface="Arial" panose="020B0604020202020204" pitchFamily="34" charset="0"/>
              <a:buChar char="•"/>
            </a:pPr>
            <a:r>
              <a:rPr lang="en-US" b="1" i="0" strike="sngStrike" dirty="0">
                <a:solidFill>
                  <a:srgbClr val="555555"/>
                </a:solidFill>
                <a:effectLst/>
                <a:latin typeface="Source Sans Pro" panose="020B0503030403020204" pitchFamily="34" charset="0"/>
              </a:rPr>
              <a:t>Economic</a:t>
            </a:r>
            <a:r>
              <a:rPr lang="en-US" b="0" i="0" strike="sngStrike" dirty="0">
                <a:solidFill>
                  <a:srgbClr val="555555"/>
                </a:solidFill>
                <a:effectLst/>
                <a:latin typeface="Source Sans Pro" panose="020B0503030403020204" pitchFamily="34" charset="0"/>
              </a:rPr>
              <a:t> benefits in terms of (commercial products, patents, financial savings)</a:t>
            </a:r>
          </a:p>
          <a:p>
            <a:pPr marL="171450" indent="-171450" algn="l">
              <a:buFont typeface="Arial" panose="020B0604020202020204" pitchFamily="34" charset="0"/>
              <a:buChar char="•"/>
            </a:pPr>
            <a:r>
              <a:rPr lang="en-US" b="1" i="0" strike="sngStrike" dirty="0">
                <a:solidFill>
                  <a:srgbClr val="555555"/>
                </a:solidFill>
                <a:effectLst/>
                <a:latin typeface="Source Sans Pro" panose="020B0503030403020204" pitchFamily="34" charset="0"/>
              </a:rPr>
              <a:t>Policy &amp; Legislative</a:t>
            </a:r>
            <a:r>
              <a:rPr lang="en-US" b="0" i="0" strike="sngStrike" dirty="0">
                <a:solidFill>
                  <a:srgbClr val="555555"/>
                </a:solidFill>
                <a:effectLst/>
                <a:latin typeface="Source Sans Pro" panose="020B0503030403020204" pitchFamily="34" charset="0"/>
              </a:rPr>
              <a:t> benefits in the form of (advisory activities, organizational and public policies)</a:t>
            </a:r>
          </a:p>
          <a:p>
            <a:pPr marL="0" indent="0" algn="l">
              <a:buFont typeface="Arial" panose="020B0604020202020204" pitchFamily="34" charset="0"/>
              <a:buNone/>
            </a:pPr>
            <a:r>
              <a:rPr lang="en-US" b="0" i="0" strike="sngStrike" dirty="0">
                <a:solidFill>
                  <a:srgbClr val="555555"/>
                </a:solidFill>
                <a:effectLst/>
                <a:latin typeface="Source Sans Pro" panose="020B0503030403020204" pitchFamily="34" charset="0"/>
              </a:rPr>
              <a:t>https://translationalsciencebenefits.wustl.edu/toolkit/toolkitfaqs/</a:t>
            </a:r>
          </a:p>
          <a:p>
            <a:pPr marL="0" indent="0" algn="l">
              <a:buFont typeface="Arial" panose="020B0604020202020204" pitchFamily="34" charset="0"/>
              <a:buNone/>
            </a:pPr>
            <a:endParaRPr lang="en-US" b="0" i="0" dirty="0">
              <a:solidFill>
                <a:srgbClr val="555555"/>
              </a:solidFill>
              <a:effectLst/>
              <a:latin typeface="Source Sans Pro" panose="020B0503030403020204" pitchFamily="34" charset="0"/>
            </a:endParaRPr>
          </a:p>
          <a:p>
            <a:pPr marL="0" indent="0" algn="l">
              <a:buFont typeface="Arial" panose="020B0604020202020204" pitchFamily="34" charset="0"/>
              <a:buNone/>
            </a:pPr>
            <a:r>
              <a:rPr lang="en-US" b="0" i="0" dirty="0">
                <a:solidFill>
                  <a:srgbClr val="555555"/>
                </a:solidFill>
                <a:effectLst/>
                <a:latin typeface="Source Sans Pro" panose="020B0503030403020204" pitchFamily="34" charset="0"/>
              </a:rPr>
              <a:t>This graph shows the number of publications that mentioned a variety of benefits for COVID-19 </a:t>
            </a:r>
            <a:r>
              <a:rPr lang="en-US" b="1" i="0" dirty="0">
                <a:solidFill>
                  <a:srgbClr val="555555"/>
                </a:solidFill>
                <a:effectLst/>
                <a:latin typeface="Source Sans Pro" panose="020B0503030403020204" pitchFamily="34" charset="0"/>
              </a:rPr>
              <a:t>vaccination</a:t>
            </a:r>
            <a:r>
              <a:rPr lang="en-US" b="0" i="0" dirty="0">
                <a:solidFill>
                  <a:srgbClr val="555555"/>
                </a:solidFill>
                <a:effectLst/>
                <a:latin typeface="Source Sans Pro" panose="020B0503030403020204" pitchFamily="34" charset="0"/>
              </a:rPr>
              <a:t>, color coded by sector or level. </a:t>
            </a:r>
          </a:p>
          <a:p>
            <a:pPr marL="171450" indent="-171450" algn="l">
              <a:buFont typeface="Arial" panose="020B0604020202020204" pitchFamily="34" charset="0"/>
              <a:buChar char="•"/>
            </a:pPr>
            <a:r>
              <a:rPr lang="en-US" b="1" i="0" dirty="0">
                <a:solidFill>
                  <a:srgbClr val="555555"/>
                </a:solidFill>
                <a:effectLst/>
                <a:latin typeface="Source Sans Pro" panose="020B0503030403020204" pitchFamily="34" charset="0"/>
              </a:rPr>
              <a:t>Vaccine delivery and uptake </a:t>
            </a:r>
            <a:r>
              <a:rPr lang="en-US" b="0" i="0" dirty="0">
                <a:solidFill>
                  <a:srgbClr val="555555"/>
                </a:solidFill>
                <a:effectLst/>
                <a:latin typeface="Source Sans Pro" panose="020B0503030403020204" pitchFamily="34" charset="0"/>
              </a:rPr>
              <a:t>and </a:t>
            </a:r>
            <a:r>
              <a:rPr lang="en-US" b="1" i="0" dirty="0">
                <a:solidFill>
                  <a:srgbClr val="555555"/>
                </a:solidFill>
                <a:effectLst/>
                <a:latin typeface="Source Sans Pro" panose="020B0503030403020204" pitchFamily="34" charset="0"/>
              </a:rPr>
              <a:t>addressing vaccine hesitancy </a:t>
            </a:r>
            <a:r>
              <a:rPr lang="en-US" b="0" i="0" dirty="0">
                <a:solidFill>
                  <a:srgbClr val="555555"/>
                </a:solidFill>
                <a:effectLst/>
                <a:latin typeface="Source Sans Pro" panose="020B0503030403020204" pitchFamily="34" charset="0"/>
              </a:rPr>
              <a:t>were the most frequent community and public health benefits in the 70 publications.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graph does not sum up to 70 publications because some articles didn’t clearly identify any CTS benefits for vaccines (sum=61).</a:t>
            </a:r>
          </a:p>
          <a:p>
            <a:endParaRPr lang="en-US" dirty="0"/>
          </a:p>
          <a:p>
            <a:pPr marL="171450" indent="-171450" algn="l">
              <a:buFont typeface="Arial" panose="020B0604020202020204" pitchFamily="34" charset="0"/>
              <a:buChar char="•"/>
            </a:pPr>
            <a:endParaRPr lang="en-US" b="0" i="0" dirty="0">
              <a:solidFill>
                <a:srgbClr val="555555"/>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12</a:t>
            </a:fld>
            <a:endParaRPr lang="en-US"/>
          </a:p>
        </p:txBody>
      </p:sp>
    </p:spTree>
    <p:extLst>
      <p:ext uri="{BB962C8B-B14F-4D97-AF65-F5344CB8AC3E}">
        <p14:creationId xmlns:p14="http://schemas.microsoft.com/office/powerpoint/2010/main" val="314109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dirty="0"/>
              <a:t>Next, we conducted exploratory data analyses and assessed preliminary results with multiple correspondence analysis and hierarchical clustering analysis.</a:t>
            </a:r>
          </a:p>
          <a:p>
            <a:pPr marL="228600" indent="-228600">
              <a:buAutoNum type="arabicPeriod"/>
            </a:pPr>
            <a:r>
              <a:rPr lang="en-US" dirty="0"/>
              <a:t>In this graph:</a:t>
            </a:r>
          </a:p>
          <a:p>
            <a:pPr marL="685800" lvl="1" indent="-228600">
              <a:buAutoNum type="arabicPeriod"/>
            </a:pPr>
            <a:r>
              <a:rPr lang="en-US" b="0" i="0" dirty="0">
                <a:solidFill>
                  <a:srgbClr val="202122"/>
                </a:solidFill>
                <a:effectLst/>
                <a:latin typeface="Arial" panose="020B0604020202020204" pitchFamily="34" charset="0"/>
              </a:rPr>
              <a:t>The 43 dots represent the columns in our cross-tab (or topics like: UPs, settings, rural/urban, study design, CTS benefits, and community engagement strategies), so close proximity means a stronger association, net of all the other variables. That is, papers tended to have these topics in common, if the dots are closer together.</a:t>
            </a:r>
          </a:p>
          <a:p>
            <a:pPr marL="685800" lvl="1" indent="-228600">
              <a:buAutoNum type="arabicPeriod"/>
            </a:pPr>
            <a:r>
              <a:rPr lang="en-US" b="0" i="0" dirty="0">
                <a:solidFill>
                  <a:srgbClr val="202122"/>
                </a:solidFill>
                <a:effectLst/>
                <a:latin typeface="Arial" panose="020B0604020202020204" pitchFamily="34" charset="0"/>
              </a:rPr>
              <a:t>Dots that are closer to the origin or center of this graph indicates topics that are common to many of the 70 publications in our dataset, while topics further out represent more distinctive or unique topics. So in this case, quantitative articles were very common while publications about advisory boards were unique.</a:t>
            </a:r>
          </a:p>
          <a:p>
            <a:pPr marL="685800" lvl="1" indent="-228600">
              <a:buAutoNum type="arabicPeriod"/>
            </a:pPr>
            <a:r>
              <a:rPr lang="en-US" b="0" i="0" strike="sngStrike" dirty="0">
                <a:solidFill>
                  <a:srgbClr val="202122"/>
                </a:solidFill>
                <a:effectLst/>
                <a:latin typeface="Arial" panose="020B0604020202020204" pitchFamily="34" charset="0"/>
              </a:rPr>
              <a:t>[Axes]</a:t>
            </a:r>
          </a:p>
          <a:p>
            <a:pPr marL="1143000" lvl="2" indent="-228600">
              <a:buAutoNum type="arabicPeriod"/>
            </a:pPr>
            <a:r>
              <a:rPr lang="en-US" b="0" i="0" strike="sngStrike" dirty="0">
                <a:solidFill>
                  <a:srgbClr val="202122"/>
                </a:solidFill>
                <a:effectLst/>
                <a:latin typeface="Arial" panose="020B0604020202020204" pitchFamily="34" charset="0"/>
              </a:rPr>
              <a:t>The X axis, running left to right, represents a focus on clinical vs community engagement in the focus of the publication topic. </a:t>
            </a:r>
          </a:p>
          <a:p>
            <a:pPr marL="1143000" lvl="2" indent="-228600">
              <a:buAutoNum type="arabicPeriod"/>
            </a:pPr>
            <a:r>
              <a:rPr lang="en-US" b="0" i="0" strike="sngStrike" dirty="0">
                <a:solidFill>
                  <a:srgbClr val="202122"/>
                </a:solidFill>
                <a:effectLst/>
                <a:latin typeface="Arial" panose="020B0604020202020204" pitchFamily="34" charset="0"/>
              </a:rPr>
              <a:t>The Y axis, running top to bottom, represents vaccination vs testing uptake. </a:t>
            </a:r>
          </a:p>
          <a:p>
            <a:pPr marL="1143000" lvl="2" indent="-228600">
              <a:buAutoNum type="arabicPeriod"/>
            </a:pPr>
            <a:r>
              <a:rPr lang="en-US" b="0" i="0" strike="sngStrike" dirty="0">
                <a:solidFill>
                  <a:srgbClr val="202122"/>
                </a:solidFill>
                <a:effectLst/>
                <a:latin typeface="Arial" panose="020B0604020202020204" pitchFamily="34" charset="0"/>
              </a:rPr>
              <a:t>These 2 dimensions explain _% of the variance in our dataset, which means _.</a:t>
            </a:r>
          </a:p>
          <a:p>
            <a:pPr marL="685800" lvl="1" indent="-228600">
              <a:buAutoNum type="arabicPeriod"/>
            </a:pPr>
            <a:r>
              <a:rPr lang="en-US" b="0" i="0" strike="sngStrike" dirty="0">
                <a:solidFill>
                  <a:srgbClr val="202122"/>
                </a:solidFill>
                <a:effectLst/>
                <a:latin typeface="Arial" panose="020B0604020202020204" pitchFamily="34" charset="0"/>
              </a:rPr>
              <a:t>The size of the dots represent how many publications were coded with that topic. </a:t>
            </a:r>
          </a:p>
          <a:p>
            <a:pPr marL="1143000" lvl="2" indent="-228600">
              <a:buAutoNum type="arabicPeriod"/>
            </a:pPr>
            <a:r>
              <a:rPr lang="en-US" b="0" i="0" strike="sngStrike" dirty="0">
                <a:solidFill>
                  <a:srgbClr val="202122"/>
                </a:solidFill>
                <a:effectLst/>
                <a:latin typeface="Arial" panose="020B0604020202020204" pitchFamily="34" charset="0"/>
              </a:rPr>
              <a:t>Small dots represent 5 pubs</a:t>
            </a:r>
          </a:p>
          <a:p>
            <a:pPr marL="1143000" lvl="2" indent="-228600">
              <a:buAutoNum type="arabicPeriod"/>
            </a:pPr>
            <a:r>
              <a:rPr lang="en-US" b="0" i="0" strike="sngStrike" dirty="0">
                <a:solidFill>
                  <a:srgbClr val="202122"/>
                </a:solidFill>
                <a:effectLst/>
                <a:latin typeface="Arial" panose="020B0604020202020204" pitchFamily="34" charset="0"/>
              </a:rPr>
              <a:t>Medium dots represent up to 15 pubs</a:t>
            </a:r>
          </a:p>
          <a:p>
            <a:pPr marL="1143000" lvl="2" indent="-228600">
              <a:buAutoNum type="arabicPeriod"/>
            </a:pPr>
            <a:r>
              <a:rPr lang="en-US" b="0" i="0" strike="sngStrike" dirty="0">
                <a:solidFill>
                  <a:srgbClr val="202122"/>
                </a:solidFill>
                <a:effectLst/>
                <a:latin typeface="Arial" panose="020B0604020202020204" pitchFamily="34" charset="0"/>
              </a:rPr>
              <a:t>Large dots represent up to 25 pubs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strike="sngStrike" dirty="0"/>
              <a:t>The color of the dots represent a cluster of topics, based on hierarchical clustering analysis</a:t>
            </a:r>
          </a:p>
          <a:p>
            <a:pPr marL="1143000" lvl="2" indent="-228600">
              <a:buAutoNum type="arabicPeriod"/>
            </a:pPr>
            <a:r>
              <a:rPr lang="en-US" b="0" i="0" strike="sngStrike" dirty="0">
                <a:solidFill>
                  <a:srgbClr val="202122"/>
                </a:solidFill>
                <a:effectLst/>
                <a:latin typeface="Arial" panose="020B0604020202020204" pitchFamily="34" charset="0"/>
              </a:rPr>
              <a:t>So cluster analysis helps us group a set of topics in such a way that topics in the same group (or </a:t>
            </a:r>
            <a:r>
              <a:rPr lang="en-US" b="1" i="0" u="sng" strike="sngStrike" dirty="0">
                <a:solidFill>
                  <a:srgbClr val="202122"/>
                </a:solidFill>
                <a:effectLst/>
                <a:latin typeface="Arial" panose="020B0604020202020204" pitchFamily="34" charset="0"/>
              </a:rPr>
              <a:t>cluster</a:t>
            </a:r>
            <a:r>
              <a:rPr lang="en-US" b="0" i="0" strike="sngStrike" dirty="0">
                <a:solidFill>
                  <a:srgbClr val="202122"/>
                </a:solidFill>
                <a:effectLst/>
                <a:latin typeface="Arial" panose="020B0604020202020204" pitchFamily="34" charset="0"/>
              </a:rPr>
              <a:t>) are more similar (in some sense) to each other than to topics in other groups</a:t>
            </a:r>
          </a:p>
          <a:p>
            <a:pPr marL="1143000" lvl="2" indent="-228600">
              <a:buAutoNum type="arabicPeriod"/>
            </a:pPr>
            <a:r>
              <a:rPr lang="en-US" b="0" i="0" strike="sngStrike" dirty="0">
                <a:solidFill>
                  <a:srgbClr val="202122"/>
                </a:solidFill>
                <a:effectLst/>
                <a:latin typeface="Arial" panose="020B0604020202020204" pitchFamily="34" charset="0"/>
              </a:rPr>
              <a:t>Hierarchical cluster analysis helps us </a:t>
            </a:r>
            <a:r>
              <a:rPr lang="en-US" strike="sngStrike" dirty="0"/>
              <a:t>build a </a:t>
            </a:r>
            <a:r>
              <a:rPr lang="en-US" b="1" u="none" strike="sngStrike" dirty="0">
                <a:solidFill>
                  <a:schemeClr val="tx1"/>
                </a:solidFill>
                <a:hlinkClick r:id="rId3" tooltip="Hierarchy">
                  <a:extLst>
                    <a:ext uri="{A12FA001-AC4F-418D-AE19-62706E023703}">
                      <ahyp:hlinkClr xmlns:ahyp="http://schemas.microsoft.com/office/drawing/2018/hyperlinkcolor" val="tx"/>
                    </a:ext>
                  </a:extLst>
                </a:hlinkClick>
              </a:rPr>
              <a:t>hierarchy</a:t>
            </a:r>
            <a:r>
              <a:rPr lang="en-US" b="0" u="none" strike="sngStrike" dirty="0"/>
              <a:t>, </a:t>
            </a:r>
            <a:r>
              <a:rPr lang="en-US" strike="sngStrike" dirty="0"/>
              <a:t>or arrangement </a:t>
            </a:r>
            <a:r>
              <a:rPr lang="en-US" b="0" i="0" strike="sngStrike" dirty="0">
                <a:solidFill>
                  <a:srgbClr val="202122"/>
                </a:solidFill>
                <a:effectLst/>
                <a:latin typeface="Arial" panose="020B0604020202020204" pitchFamily="34" charset="0"/>
              </a:rPr>
              <a:t>of clusters with higher or lower statuses</a:t>
            </a:r>
            <a:endParaRPr lang="en-US" strike="sngStrike" dirty="0"/>
          </a:p>
        </p:txBody>
      </p:sp>
      <p:sp>
        <p:nvSpPr>
          <p:cNvPr id="4" name="Slide Number Placeholder 3"/>
          <p:cNvSpPr>
            <a:spLocks noGrp="1"/>
          </p:cNvSpPr>
          <p:nvPr>
            <p:ph type="sldNum" sz="quarter" idx="5"/>
          </p:nvPr>
        </p:nvSpPr>
        <p:spPr/>
        <p:txBody>
          <a:bodyPr/>
          <a:lstStyle/>
          <a:p>
            <a:fld id="{FFE7D01B-9512-7C4C-A071-216E09671EB7}" type="slidenum">
              <a:rPr lang="en-US" smtClean="0"/>
              <a:t>13</a:t>
            </a:fld>
            <a:endParaRPr lang="en-US"/>
          </a:p>
        </p:txBody>
      </p:sp>
    </p:spTree>
    <p:extLst>
      <p:ext uri="{BB962C8B-B14F-4D97-AF65-F5344CB8AC3E}">
        <p14:creationId xmlns:p14="http://schemas.microsoft.com/office/powerpoint/2010/main" val="427931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dirty="0"/>
              <a:t>Next, we conducted exploratory data analyses and assessed preliminary results with multiple correspondence analysis and hierarchical clustering analysis.</a:t>
            </a:r>
          </a:p>
          <a:p>
            <a:pPr marL="228600" indent="-228600">
              <a:buAutoNum type="arabicPeriod"/>
            </a:pPr>
            <a:r>
              <a:rPr lang="en-US" dirty="0"/>
              <a:t>In this graph:</a:t>
            </a:r>
          </a:p>
          <a:p>
            <a:pPr marL="685800" lvl="1" indent="-228600">
              <a:buAutoNum type="arabicPeriod"/>
            </a:pPr>
            <a:r>
              <a:rPr lang="en-US" b="0" i="0" dirty="0">
                <a:solidFill>
                  <a:srgbClr val="202122"/>
                </a:solidFill>
                <a:effectLst/>
                <a:latin typeface="Arial" panose="020B0604020202020204" pitchFamily="34" charset="0"/>
              </a:rPr>
              <a:t>The 43 dots represent the columns in our cross-tab (or topics like: UPs, settings, rural/urban, study design, CTS benefits, and community engagement strategies), so close proximity means a stronger association, net of all the other variables. That is, papers tended to have these topics in common, if the dots are closer together.</a:t>
            </a:r>
          </a:p>
          <a:p>
            <a:pPr marL="685800" lvl="1" indent="-228600">
              <a:buAutoNum type="arabicPeriod"/>
            </a:pPr>
            <a:r>
              <a:rPr lang="en-US" b="0" i="0" dirty="0">
                <a:solidFill>
                  <a:srgbClr val="202122"/>
                </a:solidFill>
                <a:effectLst/>
                <a:latin typeface="Arial" panose="020B0604020202020204" pitchFamily="34" charset="0"/>
              </a:rPr>
              <a:t>Dots that are closer to the origin or center of this graph indicates topics that are common to many of the 70 publications in our dataset, while topics further out represent more distinctive or unique topics. So in this case, quantitative articles were very common while publications about advisory boards were unique.</a:t>
            </a:r>
          </a:p>
          <a:p>
            <a:pPr marL="685800" lvl="1" indent="-228600">
              <a:buAutoNum type="arabicPeriod"/>
            </a:pPr>
            <a:r>
              <a:rPr lang="en-US" b="0" i="0" strike="sngStrike" dirty="0">
                <a:solidFill>
                  <a:srgbClr val="202122"/>
                </a:solidFill>
                <a:effectLst/>
                <a:latin typeface="Arial" panose="020B0604020202020204" pitchFamily="34" charset="0"/>
              </a:rPr>
              <a:t>[Axes]</a:t>
            </a:r>
          </a:p>
          <a:p>
            <a:pPr marL="1143000" lvl="2" indent="-228600">
              <a:buAutoNum type="arabicPeriod"/>
            </a:pPr>
            <a:r>
              <a:rPr lang="en-US" b="0" i="0" strike="sngStrike" dirty="0">
                <a:solidFill>
                  <a:srgbClr val="202122"/>
                </a:solidFill>
                <a:effectLst/>
                <a:latin typeface="Arial" panose="020B0604020202020204" pitchFamily="34" charset="0"/>
              </a:rPr>
              <a:t>The X axis, running left to right, represents a focus on clinical vs community engagement in the focus of the publication topic. </a:t>
            </a:r>
          </a:p>
          <a:p>
            <a:pPr marL="1143000" lvl="2" indent="-228600">
              <a:buAutoNum type="arabicPeriod"/>
            </a:pPr>
            <a:r>
              <a:rPr lang="en-US" b="0" i="0" strike="sngStrike" dirty="0">
                <a:solidFill>
                  <a:srgbClr val="202122"/>
                </a:solidFill>
                <a:effectLst/>
                <a:latin typeface="Arial" panose="020B0604020202020204" pitchFamily="34" charset="0"/>
              </a:rPr>
              <a:t>The Y axis, running top to bottom, represents vaccination vs testing uptake. </a:t>
            </a:r>
          </a:p>
          <a:p>
            <a:pPr marL="1143000" lvl="2" indent="-228600">
              <a:buAutoNum type="arabicPeriod"/>
            </a:pPr>
            <a:r>
              <a:rPr lang="en-US" b="0" i="0" strike="sngStrike" dirty="0">
                <a:solidFill>
                  <a:srgbClr val="202122"/>
                </a:solidFill>
                <a:effectLst/>
                <a:latin typeface="Arial" panose="020B0604020202020204" pitchFamily="34" charset="0"/>
              </a:rPr>
              <a:t>These 2 dimensions explain _% of the variance in our dataset, which means _.</a:t>
            </a:r>
          </a:p>
          <a:p>
            <a:pPr marL="685800" lvl="1" indent="-228600">
              <a:buAutoNum type="arabicPeriod"/>
            </a:pPr>
            <a:r>
              <a:rPr lang="en-US" b="0" i="0" strike="sngStrike" dirty="0">
                <a:solidFill>
                  <a:srgbClr val="202122"/>
                </a:solidFill>
                <a:effectLst/>
                <a:latin typeface="Arial" panose="020B0604020202020204" pitchFamily="34" charset="0"/>
              </a:rPr>
              <a:t>The size of the dots represent how many publications were coded with that topic. </a:t>
            </a:r>
          </a:p>
          <a:p>
            <a:pPr marL="1143000" lvl="2" indent="-228600">
              <a:buAutoNum type="arabicPeriod"/>
            </a:pPr>
            <a:r>
              <a:rPr lang="en-US" b="0" i="0" strike="sngStrike" dirty="0">
                <a:solidFill>
                  <a:srgbClr val="202122"/>
                </a:solidFill>
                <a:effectLst/>
                <a:latin typeface="Arial" panose="020B0604020202020204" pitchFamily="34" charset="0"/>
              </a:rPr>
              <a:t>Small dots represent 5 pubs</a:t>
            </a:r>
          </a:p>
          <a:p>
            <a:pPr marL="1143000" lvl="2" indent="-228600">
              <a:buAutoNum type="arabicPeriod"/>
            </a:pPr>
            <a:r>
              <a:rPr lang="en-US" b="0" i="0" strike="sngStrike" dirty="0">
                <a:solidFill>
                  <a:srgbClr val="202122"/>
                </a:solidFill>
                <a:effectLst/>
                <a:latin typeface="Arial" panose="020B0604020202020204" pitchFamily="34" charset="0"/>
              </a:rPr>
              <a:t>Medium dots represent up to 15 pubs</a:t>
            </a:r>
          </a:p>
          <a:p>
            <a:pPr marL="1143000" lvl="2" indent="-228600">
              <a:buAutoNum type="arabicPeriod"/>
            </a:pPr>
            <a:r>
              <a:rPr lang="en-US" b="0" i="0" strike="sngStrike" dirty="0">
                <a:solidFill>
                  <a:srgbClr val="202122"/>
                </a:solidFill>
                <a:effectLst/>
                <a:latin typeface="Arial" panose="020B0604020202020204" pitchFamily="34" charset="0"/>
              </a:rPr>
              <a:t>Large dots represent up to 25 pubs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strike="sngStrike" dirty="0"/>
              <a:t>The color of the dots represent a cluster of topics, based on hierarchical clustering analysis</a:t>
            </a:r>
          </a:p>
          <a:p>
            <a:pPr marL="1143000" lvl="2" indent="-228600">
              <a:buAutoNum type="arabicPeriod"/>
            </a:pPr>
            <a:r>
              <a:rPr lang="en-US" b="0" i="0" strike="sngStrike" dirty="0">
                <a:solidFill>
                  <a:srgbClr val="202122"/>
                </a:solidFill>
                <a:effectLst/>
                <a:latin typeface="Arial" panose="020B0604020202020204" pitchFamily="34" charset="0"/>
              </a:rPr>
              <a:t>So cluster analysis helps us group a set of topics in such a way that topics in the same group (or </a:t>
            </a:r>
            <a:r>
              <a:rPr lang="en-US" b="1" i="0" u="sng" strike="sngStrike" dirty="0">
                <a:solidFill>
                  <a:srgbClr val="202122"/>
                </a:solidFill>
                <a:effectLst/>
                <a:latin typeface="Arial" panose="020B0604020202020204" pitchFamily="34" charset="0"/>
              </a:rPr>
              <a:t>cluster</a:t>
            </a:r>
            <a:r>
              <a:rPr lang="en-US" b="0" i="0" strike="sngStrike" dirty="0">
                <a:solidFill>
                  <a:srgbClr val="202122"/>
                </a:solidFill>
                <a:effectLst/>
                <a:latin typeface="Arial" panose="020B0604020202020204" pitchFamily="34" charset="0"/>
              </a:rPr>
              <a:t>) are more similar (in some sense) to each other than to topics in other groups</a:t>
            </a:r>
          </a:p>
          <a:p>
            <a:pPr marL="1143000" lvl="2" indent="-228600">
              <a:buAutoNum type="arabicPeriod"/>
            </a:pPr>
            <a:r>
              <a:rPr lang="en-US" b="0" i="0" strike="sngStrike" dirty="0">
                <a:solidFill>
                  <a:srgbClr val="202122"/>
                </a:solidFill>
                <a:effectLst/>
                <a:latin typeface="Arial" panose="020B0604020202020204" pitchFamily="34" charset="0"/>
              </a:rPr>
              <a:t>Hierarchical cluster analysis helps us </a:t>
            </a:r>
            <a:r>
              <a:rPr lang="en-US" strike="sngStrike" dirty="0"/>
              <a:t>build a </a:t>
            </a:r>
            <a:r>
              <a:rPr lang="en-US" b="1" u="none" strike="sngStrike" dirty="0">
                <a:solidFill>
                  <a:schemeClr val="tx1"/>
                </a:solidFill>
                <a:hlinkClick r:id="rId3" tooltip="Hierarchy">
                  <a:extLst>
                    <a:ext uri="{A12FA001-AC4F-418D-AE19-62706E023703}">
                      <ahyp:hlinkClr xmlns:ahyp="http://schemas.microsoft.com/office/drawing/2018/hyperlinkcolor" val="tx"/>
                    </a:ext>
                  </a:extLst>
                </a:hlinkClick>
              </a:rPr>
              <a:t>hierarchy</a:t>
            </a:r>
            <a:r>
              <a:rPr lang="en-US" b="0" u="none" strike="sngStrike" dirty="0"/>
              <a:t>, </a:t>
            </a:r>
            <a:r>
              <a:rPr lang="en-US" strike="sngStrike" dirty="0"/>
              <a:t>or arrangement </a:t>
            </a:r>
            <a:r>
              <a:rPr lang="en-US" b="0" i="0" strike="sngStrike" dirty="0">
                <a:solidFill>
                  <a:srgbClr val="202122"/>
                </a:solidFill>
                <a:effectLst/>
                <a:latin typeface="Arial" panose="020B0604020202020204" pitchFamily="34" charset="0"/>
              </a:rPr>
              <a:t>of clusters with higher or lower statuses</a:t>
            </a:r>
            <a:endParaRPr lang="en-US" strike="sngStrike" dirty="0"/>
          </a:p>
        </p:txBody>
      </p:sp>
      <p:sp>
        <p:nvSpPr>
          <p:cNvPr id="4" name="Slide Number Placeholder 3"/>
          <p:cNvSpPr>
            <a:spLocks noGrp="1"/>
          </p:cNvSpPr>
          <p:nvPr>
            <p:ph type="sldNum" sz="quarter" idx="5"/>
          </p:nvPr>
        </p:nvSpPr>
        <p:spPr/>
        <p:txBody>
          <a:bodyPr/>
          <a:lstStyle/>
          <a:p>
            <a:fld id="{FFE7D01B-9512-7C4C-A071-216E09671EB7}" type="slidenum">
              <a:rPr lang="en-US" smtClean="0"/>
              <a:t>14</a:t>
            </a:fld>
            <a:endParaRPr lang="en-US"/>
          </a:p>
        </p:txBody>
      </p:sp>
    </p:spTree>
    <p:extLst>
      <p:ext uri="{BB962C8B-B14F-4D97-AF65-F5344CB8AC3E}">
        <p14:creationId xmlns:p14="http://schemas.microsoft.com/office/powerpoint/2010/main" val="202560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strike="sngStrike" dirty="0"/>
              <a:t>We conducted exploratory data analyses and assessed preliminary results with multiple correspondence analysis and hierarchical clustering analysis.</a:t>
            </a:r>
          </a:p>
          <a:p>
            <a:pPr marL="228600" indent="-228600">
              <a:buAutoNum type="arabicPeriod"/>
            </a:pPr>
            <a:r>
              <a:rPr lang="en-US" strike="sngStrike" dirty="0"/>
              <a:t>In this graph:</a:t>
            </a:r>
            <a:endParaRPr lang="en-US" strike="sngStrike" dirty="0">
              <a:cs typeface="Calibri"/>
            </a:endParaRPr>
          </a:p>
          <a:p>
            <a:pPr marL="685800" lvl="1" indent="-228600">
              <a:buAutoNum type="arabicPeriod"/>
            </a:pPr>
            <a:r>
              <a:rPr lang="en-US" b="0" i="0" strike="sngStrike" dirty="0">
                <a:solidFill>
                  <a:srgbClr val="202122"/>
                </a:solidFill>
                <a:effectLst/>
                <a:latin typeface="Arial"/>
                <a:cs typeface="Arial"/>
              </a:rPr>
              <a:t>The 43 dots represent the columns in our cross-tab (or topics like: UPs, settings, rural/urban, study design, CTS benefits, and community engagement strategies), so close proximity means a stronger association, net of all the other variables.</a:t>
            </a:r>
          </a:p>
          <a:p>
            <a:pPr marL="685800" lvl="1" indent="-228600">
              <a:buAutoNum type="arabicPeriod"/>
            </a:pPr>
            <a:r>
              <a:rPr lang="en-US" b="0" i="0" strike="sngStrike" dirty="0">
                <a:solidFill>
                  <a:srgbClr val="202122"/>
                </a:solidFill>
                <a:effectLst/>
                <a:latin typeface="Arial"/>
                <a:cs typeface="Arial"/>
              </a:rPr>
              <a:t>Dots that are closer to the origin or center of this graph indicates topics that are common to many of the 70 publications in our dataset, while topics further out represent more distinctive or unique topics.</a:t>
            </a:r>
            <a:r>
              <a:rPr lang="en-US" strike="sngStrike" dirty="0">
                <a:solidFill>
                  <a:srgbClr val="202122"/>
                </a:solidFill>
                <a:latin typeface="Arial"/>
                <a:cs typeface="Arial"/>
              </a:rPr>
              <a:t> </a:t>
            </a:r>
          </a:p>
          <a:p>
            <a:pPr marL="685800" lvl="1" indent="-228600">
              <a:buAutoNum type="arabicPeriod"/>
            </a:pPr>
            <a:r>
              <a:rPr lang="en-US" b="0" i="0" dirty="0">
                <a:solidFill>
                  <a:srgbClr val="202122"/>
                </a:solidFill>
                <a:effectLst/>
                <a:latin typeface="Arial"/>
                <a:cs typeface="Arial"/>
              </a:rPr>
              <a:t>Publications fell along 2 axes:</a:t>
            </a:r>
          </a:p>
          <a:p>
            <a:pPr marL="1143000" lvl="2" indent="-228600">
              <a:buAutoNum type="arabicPeriod"/>
            </a:pPr>
            <a:r>
              <a:rPr lang="en-US" b="0" i="0" dirty="0">
                <a:solidFill>
                  <a:srgbClr val="202122"/>
                </a:solidFill>
                <a:effectLst/>
                <a:latin typeface="Arial"/>
                <a:cs typeface="Arial"/>
              </a:rPr>
              <a:t>The X axis, running left to right, represents publications that focused on clinical vs community engagement topics.</a:t>
            </a:r>
            <a:r>
              <a:rPr lang="en-US" dirty="0">
                <a:solidFill>
                  <a:srgbClr val="202122"/>
                </a:solidFill>
                <a:latin typeface="Arial"/>
                <a:cs typeface="Arial"/>
              </a:rPr>
              <a:t> </a:t>
            </a:r>
            <a:endParaRPr lang="en-US" b="0" i="0" dirty="0">
              <a:solidFill>
                <a:srgbClr val="202122"/>
              </a:solidFill>
              <a:effectLst/>
              <a:latin typeface="Arial" panose="020B0604020202020204" pitchFamily="34" charset="0"/>
              <a:cs typeface="Arial"/>
            </a:endParaRPr>
          </a:p>
          <a:p>
            <a:pPr marL="1143000" lvl="2" indent="-228600">
              <a:buAutoNum type="arabicPeriod"/>
            </a:pPr>
            <a:r>
              <a:rPr lang="en-US" b="0" i="0" dirty="0">
                <a:solidFill>
                  <a:srgbClr val="202122"/>
                </a:solidFill>
                <a:effectLst/>
                <a:latin typeface="Arial"/>
                <a:cs typeface="Arial"/>
              </a:rPr>
              <a:t>The Y axis, running top to bottom, represents publications that focused on vaccination vs testing uptake.</a:t>
            </a:r>
            <a:r>
              <a:rPr lang="en-US" dirty="0">
                <a:solidFill>
                  <a:srgbClr val="202122"/>
                </a:solidFill>
                <a:latin typeface="Arial"/>
                <a:cs typeface="Arial"/>
              </a:rPr>
              <a:t> </a:t>
            </a:r>
            <a:endParaRPr lang="en-US" b="0" i="0" dirty="0">
              <a:solidFill>
                <a:srgbClr val="202122"/>
              </a:solidFill>
              <a:effectLst/>
              <a:latin typeface="Arial" panose="020B0604020202020204" pitchFamily="34" charset="0"/>
              <a:cs typeface="Arial"/>
            </a:endParaRPr>
          </a:p>
          <a:p>
            <a:pPr marL="1143000" lvl="2" indent="-228600">
              <a:buAutoNum type="arabicPeriod"/>
            </a:pPr>
            <a:r>
              <a:rPr lang="en-US" dirty="0">
                <a:solidFill>
                  <a:srgbClr val="202122"/>
                </a:solidFill>
                <a:latin typeface="Arial"/>
                <a:cs typeface="Arial"/>
              </a:rPr>
              <a:t>[</a:t>
            </a:r>
            <a:r>
              <a:rPr lang="en-US" b="0" i="0" dirty="0">
                <a:solidFill>
                  <a:srgbClr val="202122"/>
                </a:solidFill>
                <a:effectLst/>
                <a:latin typeface="Arial"/>
                <a:cs typeface="Arial"/>
              </a:rPr>
              <a:t>These 2 dimensions explain </a:t>
            </a:r>
            <a:r>
              <a:rPr lang="en-US" dirty="0">
                <a:solidFill>
                  <a:srgbClr val="202122"/>
                </a:solidFill>
                <a:latin typeface="Arial"/>
                <a:cs typeface="Arial"/>
              </a:rPr>
              <a:t>~25%</a:t>
            </a:r>
            <a:r>
              <a:rPr lang="en-US" b="0" i="0" dirty="0">
                <a:solidFill>
                  <a:srgbClr val="202122"/>
                </a:solidFill>
                <a:effectLst/>
                <a:latin typeface="Arial"/>
                <a:cs typeface="Arial"/>
              </a:rPr>
              <a:t> of the variance in our dataset, which means </a:t>
            </a:r>
            <a:r>
              <a:rPr lang="en-US" dirty="0">
                <a:solidFill>
                  <a:srgbClr val="202122"/>
                </a:solidFill>
                <a:latin typeface="Arial"/>
                <a:cs typeface="Arial"/>
              </a:rPr>
              <a:t>not a great fit, but the publication topics are quite heterogenous. JS: I</a:t>
            </a:r>
            <a:r>
              <a:rPr lang="en-US" dirty="0"/>
              <a:t>t took 5-8 dimensions to get over 50%, so it is a complicated data set to fit.]</a:t>
            </a:r>
            <a:endParaRPr lang="en-US" b="0" i="0" dirty="0">
              <a:effectLst/>
              <a:cs typeface="Calibri"/>
            </a:endParaRPr>
          </a:p>
          <a:p>
            <a:pPr marL="685800" lvl="1" indent="-228600">
              <a:buAutoNum type="arabicPeriod"/>
            </a:pPr>
            <a:r>
              <a:rPr lang="en-US" b="0" i="0" strike="sngStrike" dirty="0">
                <a:solidFill>
                  <a:srgbClr val="202122"/>
                </a:solidFill>
                <a:effectLst/>
                <a:latin typeface="Arial"/>
                <a:cs typeface="Arial"/>
              </a:rPr>
              <a:t>The size of the dots represent how many publications were coded with that topic.</a:t>
            </a:r>
            <a:r>
              <a:rPr lang="en-US" strike="sngStrike" dirty="0">
                <a:solidFill>
                  <a:srgbClr val="202122"/>
                </a:solidFill>
                <a:latin typeface="Arial"/>
                <a:cs typeface="Arial"/>
              </a:rPr>
              <a:t> </a:t>
            </a:r>
            <a:endParaRPr lang="en-US" b="0" i="0" strike="sngStrike" dirty="0">
              <a:solidFill>
                <a:srgbClr val="202122"/>
              </a:solidFill>
              <a:effectLst/>
              <a:latin typeface="Arial" panose="020B0604020202020204" pitchFamily="34" charset="0"/>
              <a:cs typeface="Arial"/>
            </a:endParaRPr>
          </a:p>
          <a:p>
            <a:pPr marL="1143000" lvl="2" indent="-228600">
              <a:buAutoNum type="arabicPeriod"/>
            </a:pPr>
            <a:r>
              <a:rPr lang="en-US" b="0" i="0" strike="sngStrike" dirty="0">
                <a:solidFill>
                  <a:srgbClr val="202122"/>
                </a:solidFill>
                <a:effectLst/>
                <a:latin typeface="Arial"/>
                <a:cs typeface="Arial"/>
              </a:rPr>
              <a:t>Small dots represent 5 pubs</a:t>
            </a:r>
          </a:p>
          <a:p>
            <a:pPr marL="1143000" lvl="2" indent="-228600">
              <a:buAutoNum type="arabicPeriod"/>
            </a:pPr>
            <a:r>
              <a:rPr lang="en-US" b="0" i="0" strike="sngStrike" dirty="0">
                <a:solidFill>
                  <a:srgbClr val="202122"/>
                </a:solidFill>
                <a:effectLst/>
                <a:latin typeface="Arial"/>
                <a:cs typeface="Arial"/>
              </a:rPr>
              <a:t>Medium dots represent up to 15 pubs</a:t>
            </a:r>
          </a:p>
          <a:p>
            <a:pPr marL="1143000" lvl="2" indent="-228600">
              <a:buAutoNum type="arabicPeriod"/>
            </a:pPr>
            <a:r>
              <a:rPr lang="en-US" b="0" i="0" strike="sngStrike" dirty="0">
                <a:solidFill>
                  <a:srgbClr val="202122"/>
                </a:solidFill>
                <a:effectLst/>
                <a:latin typeface="Arial"/>
                <a:cs typeface="Arial"/>
              </a:rPr>
              <a:t>Large dots represent up to 25 pubs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strike="sngStrike" dirty="0"/>
              <a:t>The color of the dots represent a cluster of topics, based on hierarchical clustering analysis</a:t>
            </a:r>
            <a:endParaRPr lang="en-US" sz="1200" strike="sngStrike" dirty="0">
              <a:cs typeface="Calibri"/>
            </a:endParaRPr>
          </a:p>
          <a:p>
            <a:pPr marL="1143000" lvl="2" indent="-228600">
              <a:buAutoNum type="arabicPeriod"/>
            </a:pPr>
            <a:r>
              <a:rPr lang="en-US" b="0" i="0" strike="sngStrike" dirty="0">
                <a:solidFill>
                  <a:srgbClr val="202122"/>
                </a:solidFill>
                <a:effectLst/>
                <a:latin typeface="Arial"/>
                <a:cs typeface="Arial"/>
              </a:rPr>
              <a:t>So cluster analysis helps us group a set of topics in such a way that topics in the same group (or </a:t>
            </a:r>
            <a:r>
              <a:rPr lang="en-US" b="1" i="0" u="sng" strike="sngStrike" dirty="0">
                <a:solidFill>
                  <a:srgbClr val="202122"/>
                </a:solidFill>
                <a:effectLst/>
                <a:latin typeface="Arial"/>
                <a:cs typeface="Arial"/>
              </a:rPr>
              <a:t>cluster</a:t>
            </a:r>
            <a:r>
              <a:rPr lang="en-US" b="0" i="0" strike="sngStrike" dirty="0">
                <a:solidFill>
                  <a:srgbClr val="202122"/>
                </a:solidFill>
                <a:effectLst/>
                <a:latin typeface="Arial"/>
                <a:cs typeface="Arial"/>
              </a:rPr>
              <a:t>) are more similar (in some sense) to each other than to topics in other groups</a:t>
            </a:r>
          </a:p>
          <a:p>
            <a:pPr marL="1143000" lvl="2" indent="-228600">
              <a:buAutoNum type="arabicPeriod"/>
            </a:pPr>
            <a:r>
              <a:rPr lang="en-US" b="0" i="0" strike="sngStrike" dirty="0">
                <a:solidFill>
                  <a:srgbClr val="202122"/>
                </a:solidFill>
                <a:effectLst/>
                <a:latin typeface="Arial"/>
                <a:cs typeface="Arial"/>
              </a:rPr>
              <a:t>Hierarchical cluster analysis helps us </a:t>
            </a:r>
            <a:r>
              <a:rPr lang="en-US" strike="sngStrike" dirty="0"/>
              <a:t>build a </a:t>
            </a:r>
            <a:r>
              <a:rPr lang="en-US" b="1" u="none" strike="sngStrike" dirty="0">
                <a:solidFill>
                  <a:schemeClr val="tx1"/>
                </a:solidFill>
                <a:hlinkClick r:id="rId3" tooltip="Hierarchy">
                  <a:extLst>
                    <a:ext uri="{A12FA001-AC4F-418D-AE19-62706E023703}">
                      <ahyp:hlinkClr xmlns:ahyp="http://schemas.microsoft.com/office/drawing/2018/hyperlinkcolor" val="tx"/>
                    </a:ext>
                  </a:extLst>
                </a:hlinkClick>
              </a:rPr>
              <a:t>hierarchy</a:t>
            </a:r>
            <a:r>
              <a:rPr lang="en-US" b="0" u="none" strike="sngStrike" dirty="0"/>
              <a:t>, </a:t>
            </a:r>
            <a:r>
              <a:rPr lang="en-US" strike="sngStrike" dirty="0"/>
              <a:t>or arrangement </a:t>
            </a:r>
            <a:r>
              <a:rPr lang="en-US" b="0" i="0" strike="sngStrike" dirty="0">
                <a:solidFill>
                  <a:srgbClr val="202122"/>
                </a:solidFill>
                <a:effectLst/>
                <a:latin typeface="Arial"/>
                <a:cs typeface="Arial"/>
              </a:rPr>
              <a:t>of clusters with higher or lower statuses</a:t>
            </a:r>
            <a:endParaRPr lang="en-US" strike="sngStrike" dirty="0">
              <a:latin typeface="Arial"/>
              <a:cs typeface="Arial"/>
            </a:endParaRPr>
          </a:p>
        </p:txBody>
      </p:sp>
      <p:sp>
        <p:nvSpPr>
          <p:cNvPr id="4" name="Slide Number Placeholder 3"/>
          <p:cNvSpPr>
            <a:spLocks noGrp="1"/>
          </p:cNvSpPr>
          <p:nvPr>
            <p:ph type="sldNum" sz="quarter" idx="5"/>
          </p:nvPr>
        </p:nvSpPr>
        <p:spPr/>
        <p:txBody>
          <a:bodyPr/>
          <a:lstStyle/>
          <a:p>
            <a:fld id="{FFE7D01B-9512-7C4C-A071-216E09671EB7}" type="slidenum">
              <a:rPr lang="en-US" smtClean="0"/>
              <a:t>15</a:t>
            </a:fld>
            <a:endParaRPr lang="en-US"/>
          </a:p>
        </p:txBody>
      </p:sp>
    </p:spTree>
    <p:extLst>
      <p:ext uri="{BB962C8B-B14F-4D97-AF65-F5344CB8AC3E}">
        <p14:creationId xmlns:p14="http://schemas.microsoft.com/office/powerpoint/2010/main" val="235813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strike="sngStrike" dirty="0"/>
              <a:t>We conducted exploratory data analyses and assessed preliminary results with multiple correspondence analysis and hierarchical clustering analysis.</a:t>
            </a:r>
          </a:p>
          <a:p>
            <a:pPr marL="228600" indent="-228600">
              <a:buAutoNum type="arabicPeriod"/>
            </a:pPr>
            <a:r>
              <a:rPr lang="en-US" strike="sngStrike" dirty="0"/>
              <a:t>In this graph:</a:t>
            </a:r>
          </a:p>
          <a:p>
            <a:pPr marL="685800" lvl="1" indent="-228600">
              <a:buAutoNum type="arabicPeriod"/>
            </a:pPr>
            <a:r>
              <a:rPr lang="en-US" b="0" i="0" strike="sngStrike" dirty="0">
                <a:solidFill>
                  <a:srgbClr val="202122"/>
                </a:solidFill>
                <a:effectLst/>
                <a:latin typeface="Arial" panose="020B0604020202020204" pitchFamily="34" charset="0"/>
              </a:rPr>
              <a:t>The 43 dots represent the columns in our cross-tab (or topics like: UPs, settings, rural/urban, study design, CTS benefits, and community engagement strategies), so close proximity means a stronger association, net of all the other variables.</a:t>
            </a:r>
          </a:p>
          <a:p>
            <a:pPr marL="685800" lvl="1" indent="-228600">
              <a:buAutoNum type="arabicPeriod"/>
            </a:pPr>
            <a:r>
              <a:rPr lang="en-US" b="0" i="0" strike="sngStrike" dirty="0">
                <a:solidFill>
                  <a:srgbClr val="202122"/>
                </a:solidFill>
                <a:effectLst/>
                <a:latin typeface="Arial" panose="020B0604020202020204" pitchFamily="34" charset="0"/>
              </a:rPr>
              <a:t>Dots that are closer to the origin or center of this graph indicates topics that are common to many of the 70 publications in our dataset, while topics further out represent more distinctive or unique topics. </a:t>
            </a:r>
          </a:p>
          <a:p>
            <a:pPr marL="685800" lvl="1" indent="-228600">
              <a:buAutoNum type="arabicPeriod"/>
            </a:pPr>
            <a:r>
              <a:rPr lang="en-US" b="0" i="0" strike="sngStrike" dirty="0">
                <a:solidFill>
                  <a:srgbClr val="202122"/>
                </a:solidFill>
                <a:effectLst/>
                <a:latin typeface="Arial" panose="020B0604020202020204" pitchFamily="34" charset="0"/>
              </a:rPr>
              <a:t>[Axes]</a:t>
            </a:r>
          </a:p>
          <a:p>
            <a:pPr marL="1143000" lvl="2" indent="-228600">
              <a:buAutoNum type="arabicPeriod"/>
            </a:pPr>
            <a:r>
              <a:rPr lang="en-US" b="0" i="0" strike="sngStrike" dirty="0">
                <a:solidFill>
                  <a:srgbClr val="202122"/>
                </a:solidFill>
                <a:effectLst/>
                <a:latin typeface="Arial" panose="020B0604020202020204" pitchFamily="34" charset="0"/>
              </a:rPr>
              <a:t>The X axis, running left to right, represents a focus on clinical vs community engagement in the focus of the publication topic. </a:t>
            </a:r>
          </a:p>
          <a:p>
            <a:pPr marL="1143000" lvl="2" indent="-228600">
              <a:buAutoNum type="arabicPeriod"/>
            </a:pPr>
            <a:r>
              <a:rPr lang="en-US" b="0" i="0" strike="sngStrike" dirty="0">
                <a:solidFill>
                  <a:srgbClr val="202122"/>
                </a:solidFill>
                <a:effectLst/>
                <a:latin typeface="Arial" panose="020B0604020202020204" pitchFamily="34" charset="0"/>
              </a:rPr>
              <a:t>The Y axis, running top to bottom, represents vaccination vs testing uptake. </a:t>
            </a:r>
          </a:p>
          <a:p>
            <a:pPr marL="1143000" lvl="2" indent="-228600">
              <a:buAutoNum type="arabicPeriod"/>
            </a:pPr>
            <a:r>
              <a:rPr lang="en-US" b="0" i="0" strike="sngStrike" dirty="0">
                <a:solidFill>
                  <a:srgbClr val="202122"/>
                </a:solidFill>
                <a:effectLst/>
                <a:latin typeface="Arial" panose="020B0604020202020204" pitchFamily="34" charset="0"/>
              </a:rPr>
              <a:t>These 2 dimensions explain _% of the variance in our dataset, which means _.</a:t>
            </a:r>
          </a:p>
          <a:p>
            <a:pPr marL="685800" lvl="1" indent="-228600">
              <a:buAutoNum type="arabicPeriod"/>
            </a:pPr>
            <a:r>
              <a:rPr lang="en-US" b="0" i="0" dirty="0">
                <a:solidFill>
                  <a:srgbClr val="202122"/>
                </a:solidFill>
                <a:effectLst/>
                <a:latin typeface="Arial" panose="020B0604020202020204" pitchFamily="34" charset="0"/>
              </a:rPr>
              <a:t>The size of the dots represent how many publications were coded with that topic. The legend is on the top, right corner, circled in orange:</a:t>
            </a:r>
          </a:p>
          <a:p>
            <a:pPr marL="1143000" lvl="2" indent="-228600">
              <a:buAutoNum type="arabicPeriod"/>
            </a:pPr>
            <a:r>
              <a:rPr lang="en-US" b="0" i="0" dirty="0">
                <a:solidFill>
                  <a:srgbClr val="202122"/>
                </a:solidFill>
                <a:effectLst/>
                <a:latin typeface="Arial" panose="020B0604020202020204" pitchFamily="34" charset="0"/>
              </a:rPr>
              <a:t>Relatively small dots represent 5 pubs</a:t>
            </a:r>
          </a:p>
          <a:p>
            <a:pPr marL="1143000" lvl="2" indent="-228600">
              <a:buAutoNum type="arabicPeriod"/>
            </a:pPr>
            <a:r>
              <a:rPr lang="en-US" b="0" i="0" dirty="0">
                <a:solidFill>
                  <a:srgbClr val="202122"/>
                </a:solidFill>
                <a:effectLst/>
                <a:latin typeface="Arial" panose="020B0604020202020204" pitchFamily="34" charset="0"/>
              </a:rPr>
              <a:t>Medium dots represent up to 15 pubs</a:t>
            </a:r>
          </a:p>
          <a:p>
            <a:pPr marL="1143000" lvl="2" indent="-228600">
              <a:buAutoNum type="arabicPeriod"/>
            </a:pPr>
            <a:r>
              <a:rPr lang="en-US" b="0" i="0" dirty="0">
                <a:solidFill>
                  <a:srgbClr val="202122"/>
                </a:solidFill>
                <a:effectLst/>
                <a:latin typeface="Arial" panose="020B0604020202020204" pitchFamily="34" charset="0"/>
              </a:rPr>
              <a:t>Larger dots represent up to 25 pubs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strike="sngStrike" dirty="0"/>
              <a:t>The color of the dots represent a cluster of topics, based on hierarchical clustering analysis</a:t>
            </a:r>
          </a:p>
          <a:p>
            <a:pPr marL="1143000" lvl="2" indent="-228600">
              <a:buAutoNum type="arabicPeriod"/>
            </a:pPr>
            <a:r>
              <a:rPr lang="en-US" b="0" i="0" strike="sngStrike" dirty="0">
                <a:solidFill>
                  <a:srgbClr val="202122"/>
                </a:solidFill>
                <a:effectLst/>
                <a:latin typeface="Arial" panose="020B0604020202020204" pitchFamily="34" charset="0"/>
              </a:rPr>
              <a:t>So cluster analysis helps us group a set of topics in such a way that topics in the same group (or </a:t>
            </a:r>
            <a:r>
              <a:rPr lang="en-US" b="1" i="0" u="sng" strike="sngStrike" dirty="0">
                <a:solidFill>
                  <a:srgbClr val="202122"/>
                </a:solidFill>
                <a:effectLst/>
                <a:latin typeface="Arial" panose="020B0604020202020204" pitchFamily="34" charset="0"/>
              </a:rPr>
              <a:t>cluster</a:t>
            </a:r>
            <a:r>
              <a:rPr lang="en-US" b="0" i="0" strike="sngStrike" dirty="0">
                <a:solidFill>
                  <a:srgbClr val="202122"/>
                </a:solidFill>
                <a:effectLst/>
                <a:latin typeface="Arial" panose="020B0604020202020204" pitchFamily="34" charset="0"/>
              </a:rPr>
              <a:t>) are more similar (in some sense) to each other than to topics in other groups</a:t>
            </a:r>
          </a:p>
          <a:p>
            <a:pPr marL="1143000" lvl="2" indent="-228600">
              <a:buAutoNum type="arabicPeriod"/>
            </a:pPr>
            <a:r>
              <a:rPr lang="en-US" b="0" i="0" strike="sngStrike" dirty="0">
                <a:solidFill>
                  <a:srgbClr val="202122"/>
                </a:solidFill>
                <a:effectLst/>
                <a:latin typeface="Arial" panose="020B0604020202020204" pitchFamily="34" charset="0"/>
              </a:rPr>
              <a:t>Hierarchical cluster analysis helps us </a:t>
            </a:r>
            <a:r>
              <a:rPr lang="en-US" strike="sngStrike" dirty="0"/>
              <a:t>build a </a:t>
            </a:r>
            <a:r>
              <a:rPr lang="en-US" b="1" u="none" strike="sngStrike" dirty="0">
                <a:solidFill>
                  <a:schemeClr val="tx1"/>
                </a:solidFill>
                <a:hlinkClick r:id="rId3" tooltip="Hierarchy">
                  <a:extLst>
                    <a:ext uri="{A12FA001-AC4F-418D-AE19-62706E023703}">
                      <ahyp:hlinkClr xmlns:ahyp="http://schemas.microsoft.com/office/drawing/2018/hyperlinkcolor" val="tx"/>
                    </a:ext>
                  </a:extLst>
                </a:hlinkClick>
              </a:rPr>
              <a:t>hierarchy</a:t>
            </a:r>
            <a:r>
              <a:rPr lang="en-US" b="0" u="none" strike="sngStrike" dirty="0"/>
              <a:t>, </a:t>
            </a:r>
            <a:r>
              <a:rPr lang="en-US" strike="sngStrike" dirty="0"/>
              <a:t>or arrangement </a:t>
            </a:r>
            <a:r>
              <a:rPr lang="en-US" b="0" i="0" strike="sngStrike" dirty="0">
                <a:solidFill>
                  <a:srgbClr val="202122"/>
                </a:solidFill>
                <a:effectLst/>
                <a:latin typeface="Arial" panose="020B0604020202020204" pitchFamily="34" charset="0"/>
              </a:rPr>
              <a:t>of clusters with higher or lower statuses</a:t>
            </a:r>
            <a:endParaRPr lang="en-US" strike="sngStrike" dirty="0"/>
          </a:p>
        </p:txBody>
      </p:sp>
      <p:sp>
        <p:nvSpPr>
          <p:cNvPr id="4" name="Slide Number Placeholder 3"/>
          <p:cNvSpPr>
            <a:spLocks noGrp="1"/>
          </p:cNvSpPr>
          <p:nvPr>
            <p:ph type="sldNum" sz="quarter" idx="5"/>
          </p:nvPr>
        </p:nvSpPr>
        <p:spPr/>
        <p:txBody>
          <a:bodyPr/>
          <a:lstStyle/>
          <a:p>
            <a:fld id="{FFE7D01B-9512-7C4C-A071-216E09671EB7}" type="slidenum">
              <a:rPr lang="en-US" smtClean="0"/>
              <a:t>16</a:t>
            </a:fld>
            <a:endParaRPr lang="en-US"/>
          </a:p>
        </p:txBody>
      </p:sp>
    </p:spTree>
    <p:extLst>
      <p:ext uri="{BB962C8B-B14F-4D97-AF65-F5344CB8AC3E}">
        <p14:creationId xmlns:p14="http://schemas.microsoft.com/office/powerpoint/2010/main" val="142368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strike="sngStrike" dirty="0"/>
              <a:t>We conducted exploratory data analyses and assessed preliminary results with multiple correspondence analysis and hierarchical clustering analysis.</a:t>
            </a:r>
          </a:p>
          <a:p>
            <a:pPr marL="228600" indent="-228600">
              <a:buAutoNum type="arabicPeriod"/>
            </a:pPr>
            <a:r>
              <a:rPr lang="en-US" strike="sngStrike" dirty="0"/>
              <a:t>In this graph:</a:t>
            </a:r>
          </a:p>
          <a:p>
            <a:pPr marL="685800" lvl="1" indent="-228600">
              <a:buAutoNum type="arabicPeriod"/>
            </a:pPr>
            <a:r>
              <a:rPr lang="en-US" b="0" i="0" strike="sngStrike" dirty="0">
                <a:solidFill>
                  <a:srgbClr val="202122"/>
                </a:solidFill>
                <a:effectLst/>
                <a:latin typeface="Arial" panose="020B0604020202020204" pitchFamily="34" charset="0"/>
              </a:rPr>
              <a:t>The 43 dots represent the columns in our cross-tab (or topics like: UPs, settings, rural/urban, study design, CTS benefits, and community engagement strategies), so close proximity means a stronger association, net of all the other variables.</a:t>
            </a:r>
          </a:p>
          <a:p>
            <a:pPr marL="685800" lvl="1" indent="-228600">
              <a:buAutoNum type="arabicPeriod"/>
            </a:pPr>
            <a:r>
              <a:rPr lang="en-US" b="0" i="0" strike="sngStrike" dirty="0">
                <a:solidFill>
                  <a:srgbClr val="202122"/>
                </a:solidFill>
                <a:effectLst/>
                <a:latin typeface="Arial" panose="020B0604020202020204" pitchFamily="34" charset="0"/>
              </a:rPr>
              <a:t>Dots that are closer to the origin or center of this graph indicates topics that are common to many of the 70 publications in our dataset, while topics further out represent more distinctive or unique topics. </a:t>
            </a:r>
          </a:p>
          <a:p>
            <a:pPr marL="685800" lvl="1" indent="-228600">
              <a:buAutoNum type="arabicPeriod"/>
            </a:pPr>
            <a:r>
              <a:rPr lang="en-US" b="0" i="0" strike="sngStrike" dirty="0">
                <a:solidFill>
                  <a:srgbClr val="202122"/>
                </a:solidFill>
                <a:effectLst/>
                <a:latin typeface="Arial" panose="020B0604020202020204" pitchFamily="34" charset="0"/>
              </a:rPr>
              <a:t>[Axes]</a:t>
            </a:r>
          </a:p>
          <a:p>
            <a:pPr marL="1143000" lvl="2" indent="-228600">
              <a:buAutoNum type="arabicPeriod"/>
            </a:pPr>
            <a:r>
              <a:rPr lang="en-US" b="0" i="0" strike="sngStrike" dirty="0">
                <a:solidFill>
                  <a:srgbClr val="202122"/>
                </a:solidFill>
                <a:effectLst/>
                <a:latin typeface="Arial" panose="020B0604020202020204" pitchFamily="34" charset="0"/>
              </a:rPr>
              <a:t>The X axis, running left to right, represents a focus on clinical vs community engagement in the focus of the publication topic. </a:t>
            </a:r>
          </a:p>
          <a:p>
            <a:pPr marL="1143000" lvl="2" indent="-228600">
              <a:buAutoNum type="arabicPeriod"/>
            </a:pPr>
            <a:r>
              <a:rPr lang="en-US" b="0" i="0" strike="sngStrike" dirty="0">
                <a:solidFill>
                  <a:srgbClr val="202122"/>
                </a:solidFill>
                <a:effectLst/>
                <a:latin typeface="Arial" panose="020B0604020202020204" pitchFamily="34" charset="0"/>
              </a:rPr>
              <a:t>The Y axis, running top to bottom, represents vaccination vs testing uptake. </a:t>
            </a:r>
          </a:p>
          <a:p>
            <a:pPr marL="1143000" lvl="2" indent="-228600">
              <a:buAutoNum type="arabicPeriod"/>
            </a:pPr>
            <a:r>
              <a:rPr lang="en-US" b="0" i="0" strike="sngStrike" dirty="0">
                <a:solidFill>
                  <a:srgbClr val="202122"/>
                </a:solidFill>
                <a:effectLst/>
                <a:latin typeface="Arial" panose="020B0604020202020204" pitchFamily="34" charset="0"/>
              </a:rPr>
              <a:t>These 2 dimensions explain _% of the variance in our dataset, which means _.</a:t>
            </a:r>
          </a:p>
          <a:p>
            <a:pPr marL="685800" lvl="1" indent="-228600">
              <a:buAutoNum type="arabicPeriod"/>
            </a:pPr>
            <a:r>
              <a:rPr lang="en-US" b="0" i="0" strike="sngStrike" dirty="0">
                <a:solidFill>
                  <a:srgbClr val="202122"/>
                </a:solidFill>
                <a:effectLst/>
                <a:latin typeface="Arial" panose="020B0604020202020204" pitchFamily="34" charset="0"/>
              </a:rPr>
              <a:t>The size of the dots represent how many publications were coded with that topic. The legend is on the top, right corner, circled in orange</a:t>
            </a:r>
          </a:p>
          <a:p>
            <a:pPr marL="1143000" lvl="2" indent="-228600">
              <a:buAutoNum type="arabicPeriod"/>
            </a:pPr>
            <a:r>
              <a:rPr lang="en-US" b="0" i="0" strike="sngStrike" dirty="0">
                <a:solidFill>
                  <a:srgbClr val="202122"/>
                </a:solidFill>
                <a:effectLst/>
                <a:latin typeface="Arial" panose="020B0604020202020204" pitchFamily="34" charset="0"/>
              </a:rPr>
              <a:t>Small dots represent 5 pubs</a:t>
            </a:r>
          </a:p>
          <a:p>
            <a:pPr marL="1143000" lvl="2" indent="-228600">
              <a:buAutoNum type="arabicPeriod"/>
            </a:pPr>
            <a:r>
              <a:rPr lang="en-US" b="0" i="0" strike="sngStrike" dirty="0">
                <a:solidFill>
                  <a:srgbClr val="202122"/>
                </a:solidFill>
                <a:effectLst/>
                <a:latin typeface="Arial" panose="020B0604020202020204" pitchFamily="34" charset="0"/>
              </a:rPr>
              <a:t>Medium dots represent up to 15 pubs</a:t>
            </a:r>
          </a:p>
          <a:p>
            <a:pPr marL="1143000" lvl="2" indent="-228600">
              <a:buAutoNum type="arabicPeriod"/>
            </a:pPr>
            <a:r>
              <a:rPr lang="en-US" b="0" i="0" strike="sngStrike" dirty="0">
                <a:solidFill>
                  <a:srgbClr val="202122"/>
                </a:solidFill>
                <a:effectLst/>
                <a:latin typeface="Arial" panose="020B0604020202020204" pitchFamily="34" charset="0"/>
              </a:rPr>
              <a:t>Large dots represent up to 25 pubs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The color of the dots represent a cluster of topics, based on hierarchical clustering analysis</a:t>
            </a:r>
          </a:p>
          <a:p>
            <a:pPr marL="1143000" lvl="2" indent="-228600">
              <a:buAutoNum type="arabicPeriod"/>
            </a:pPr>
            <a:r>
              <a:rPr lang="en-US" b="0" i="0" dirty="0">
                <a:solidFill>
                  <a:srgbClr val="202122"/>
                </a:solidFill>
                <a:effectLst/>
                <a:latin typeface="Arial" panose="020B0604020202020204" pitchFamily="34" charset="0"/>
              </a:rPr>
              <a:t>So cluster analysis helps us group a set of topics in such a way that topics in the same group (or </a:t>
            </a:r>
            <a:r>
              <a:rPr lang="en-US" b="1" i="0" u="sng" dirty="0">
                <a:solidFill>
                  <a:srgbClr val="202122"/>
                </a:solidFill>
                <a:effectLst/>
                <a:latin typeface="Arial" panose="020B0604020202020204" pitchFamily="34" charset="0"/>
              </a:rPr>
              <a:t>cluster</a:t>
            </a:r>
            <a:r>
              <a:rPr lang="en-US" b="0" i="0" dirty="0">
                <a:solidFill>
                  <a:srgbClr val="202122"/>
                </a:solidFill>
                <a:effectLst/>
                <a:latin typeface="Arial" panose="020B0604020202020204" pitchFamily="34" charset="0"/>
              </a:rPr>
              <a:t>) are more similar (in some sense) to each other than to topics in other colored groups</a:t>
            </a:r>
          </a:p>
          <a:p>
            <a:pPr marL="1143000" lvl="2" indent="-228600">
              <a:buAutoNum type="arabicPeriod"/>
            </a:pPr>
            <a:r>
              <a:rPr lang="en-US" b="0" i="0" dirty="0">
                <a:solidFill>
                  <a:srgbClr val="202122"/>
                </a:solidFill>
                <a:effectLst/>
                <a:latin typeface="Arial" panose="020B0604020202020204" pitchFamily="34" charset="0"/>
              </a:rPr>
              <a:t>[Hierarchical cluster analysis helps us </a:t>
            </a:r>
            <a:r>
              <a:rPr lang="en-US" dirty="0"/>
              <a:t>build an arrangement </a:t>
            </a:r>
            <a:r>
              <a:rPr lang="en-US" b="0" i="0" dirty="0">
                <a:solidFill>
                  <a:srgbClr val="202122"/>
                </a:solidFill>
                <a:effectLst/>
                <a:latin typeface="Arial" panose="020B0604020202020204" pitchFamily="34" charset="0"/>
              </a:rPr>
              <a:t>of clusters with higher or lower statuses]</a:t>
            </a:r>
            <a:endParaRPr lang="en-US" strike="sngStrike" dirty="0"/>
          </a:p>
        </p:txBody>
      </p:sp>
      <p:sp>
        <p:nvSpPr>
          <p:cNvPr id="4" name="Slide Number Placeholder 3"/>
          <p:cNvSpPr>
            <a:spLocks noGrp="1"/>
          </p:cNvSpPr>
          <p:nvPr>
            <p:ph type="sldNum" sz="quarter" idx="5"/>
          </p:nvPr>
        </p:nvSpPr>
        <p:spPr/>
        <p:txBody>
          <a:bodyPr/>
          <a:lstStyle/>
          <a:p>
            <a:fld id="{FFE7D01B-9512-7C4C-A071-216E09671EB7}" type="slidenum">
              <a:rPr lang="en-US" smtClean="0"/>
              <a:t>17</a:t>
            </a:fld>
            <a:endParaRPr lang="en-US"/>
          </a:p>
        </p:txBody>
      </p:sp>
    </p:spTree>
    <p:extLst>
      <p:ext uri="{BB962C8B-B14F-4D97-AF65-F5344CB8AC3E}">
        <p14:creationId xmlns:p14="http://schemas.microsoft.com/office/powerpoint/2010/main" val="436315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preliminary results show different pockets where different topics tend to cluster together such as:</a:t>
            </a:r>
          </a:p>
          <a:p>
            <a:pPr marL="628650" lvl="1" indent="-171450">
              <a:buFont typeface="Arial" panose="020B0604020202020204" pitchFamily="34" charset="0"/>
              <a:buChar char="•"/>
            </a:pPr>
            <a:r>
              <a:rPr lang="en-US" dirty="0"/>
              <a:t>A) School Studies, circled in orange on the bottom left corner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Those magenta dots represent publications focusing on: </a:t>
            </a:r>
            <a:r>
              <a:rPr lang="en-US" b="1" i="0" dirty="0">
                <a:solidFill>
                  <a:srgbClr val="202122"/>
                </a:solidFill>
                <a:effectLst/>
                <a:latin typeface="Arial" panose="020B0604020202020204" pitchFamily="34" charset="0"/>
              </a:rPr>
              <a:t>School</a:t>
            </a:r>
            <a:r>
              <a:rPr lang="en-US" b="0" i="0" dirty="0">
                <a:solidFill>
                  <a:srgbClr val="202122"/>
                </a:solidFill>
                <a:effectLst/>
                <a:latin typeface="Arial" panose="020B0604020202020204" pitchFamily="34" charset="0"/>
              </a:rPr>
              <a:t> setting, </a:t>
            </a:r>
            <a:r>
              <a:rPr lang="en-US" b="1" i="0" dirty="0">
                <a:solidFill>
                  <a:srgbClr val="202122"/>
                </a:solidFill>
                <a:effectLst/>
                <a:latin typeface="Arial" panose="020B0604020202020204" pitchFamily="34" charset="0"/>
              </a:rPr>
              <a:t>Children</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Teachers</a:t>
            </a:r>
          </a:p>
          <a:p>
            <a:pPr marL="628650" lvl="1" indent="-171450">
              <a:buFont typeface="Arial" panose="020B0604020202020204" pitchFamily="34" charset="0"/>
              <a:buChar char="•"/>
            </a:pPr>
            <a:r>
              <a:rPr lang="en-US" strike="sngStrike" dirty="0"/>
              <a:t>B) Care Facility Studies</a:t>
            </a:r>
          </a:p>
          <a:p>
            <a:pPr marL="1085850" lvl="2" indent="-171450">
              <a:buFont typeface="Arial" panose="020B0604020202020204" pitchFamily="34" charset="0"/>
              <a:buChar char="•"/>
            </a:pPr>
            <a:r>
              <a:rPr lang="en-US" strike="sngStrike" dirty="0"/>
              <a:t>Cerulean, quadrant 1 &amp; 2</a:t>
            </a:r>
          </a:p>
          <a:p>
            <a:pPr marL="628650" lvl="1" indent="-171450">
              <a:buFont typeface="Arial" panose="020B0604020202020204" pitchFamily="34" charset="0"/>
              <a:buChar char="•"/>
            </a:pPr>
            <a:r>
              <a:rPr lang="en-US" strike="sngStrike" dirty="0"/>
              <a:t>C) Engagement with underserved populations</a:t>
            </a:r>
          </a:p>
          <a:p>
            <a:pPr marL="1085850" lvl="2" indent="-171450">
              <a:buFont typeface="Arial" panose="020B0604020202020204" pitchFamily="34" charset="0"/>
              <a:buChar char="•"/>
            </a:pPr>
            <a:r>
              <a:rPr lang="en-US" strike="sngStrike" dirty="0"/>
              <a:t>Tan, quadrant 1</a:t>
            </a:r>
          </a:p>
          <a:p>
            <a:pPr marL="1085850" lvl="2" indent="-171450">
              <a:buFont typeface="Arial" panose="020B0604020202020204" pitchFamily="34" charset="0"/>
              <a:buChar char="•"/>
            </a:pPr>
            <a:r>
              <a:rPr lang="en-US" strike="sngStrike" dirty="0"/>
              <a:t>Olive, quadrant 4</a:t>
            </a:r>
          </a:p>
          <a:p>
            <a:pPr marL="1085850" lvl="2" indent="-171450">
              <a:buFont typeface="Arial" panose="020B0604020202020204" pitchFamily="34" charset="0"/>
              <a:buChar char="•"/>
            </a:pPr>
            <a:r>
              <a:rPr lang="en-US" strike="sngStrike" dirty="0"/>
              <a:t>Green, quadrant 4</a:t>
            </a:r>
          </a:p>
          <a:p>
            <a:pPr marL="0" lvl="0" indent="0">
              <a:buNone/>
            </a:pPr>
            <a:endParaRPr lang="en-US" b="0" i="0" dirty="0">
              <a:solidFill>
                <a:srgbClr val="202122"/>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Salmon: Policy benefit of </a:t>
            </a:r>
            <a:r>
              <a:rPr lang="en-US" b="1" i="0" dirty="0">
                <a:solidFill>
                  <a:srgbClr val="202122"/>
                </a:solidFill>
                <a:effectLst/>
                <a:latin typeface="Arial" panose="020B0604020202020204" pitchFamily="34" charset="0"/>
              </a:rPr>
              <a:t>testing </a:t>
            </a:r>
            <a:r>
              <a:rPr lang="en-US" b="0" i="0" dirty="0">
                <a:solidFill>
                  <a:srgbClr val="202122"/>
                </a:solidFill>
                <a:effectLst/>
                <a:latin typeface="Arial" panose="020B0604020202020204" pitchFamily="34" charset="0"/>
              </a:rPr>
              <a:t>in</a:t>
            </a:r>
            <a:r>
              <a:rPr lang="en-US" b="1" i="0" dirty="0">
                <a:solidFill>
                  <a:srgbClr val="202122"/>
                </a:solidFill>
                <a:effectLst/>
                <a:latin typeface="Arial" panose="020B0604020202020204" pitchFamily="34" charset="0"/>
              </a:rPr>
              <a:t> quantitative </a:t>
            </a:r>
            <a:r>
              <a:rPr lang="en-US" b="0" i="0" dirty="0">
                <a:solidFill>
                  <a:srgbClr val="202122"/>
                </a:solidFill>
                <a:effectLst/>
                <a:latin typeface="Arial" panose="020B0604020202020204" pitchFamily="34" charset="0"/>
              </a:rPr>
              <a:t>or</a:t>
            </a:r>
            <a:r>
              <a:rPr lang="en-US" b="1" i="0" dirty="0">
                <a:solidFill>
                  <a:srgbClr val="202122"/>
                </a:solidFill>
                <a:effectLst/>
                <a:latin typeface="Arial" panose="020B0604020202020204" pitchFamily="34" charset="0"/>
              </a:rPr>
              <a:t> editorial </a:t>
            </a:r>
            <a:r>
              <a:rPr lang="en-US" b="0" i="0" dirty="0">
                <a:solidFill>
                  <a:srgbClr val="202122"/>
                </a:solidFill>
                <a:effectLst/>
                <a:latin typeface="Arial" panose="020B0604020202020204" pitchFamily="34" charset="0"/>
              </a:rPr>
              <a:t>publications</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in</a:t>
            </a:r>
            <a:r>
              <a:rPr lang="en-US" b="1" i="0" dirty="0">
                <a:solidFill>
                  <a:srgbClr val="202122"/>
                </a:solidFill>
                <a:effectLst/>
                <a:latin typeface="Arial" panose="020B0604020202020204" pitchFamily="34" charset="0"/>
              </a:rPr>
              <a:t> hospital </a:t>
            </a:r>
            <a:r>
              <a:rPr lang="en-US" b="0" i="0" dirty="0">
                <a:solidFill>
                  <a:srgbClr val="202122"/>
                </a:solidFill>
                <a:effectLst/>
                <a:latin typeface="Arial" panose="020B0604020202020204" pitchFamily="34" charset="0"/>
              </a:rPr>
              <a:t>settings—most common types of pubs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202122"/>
              </a:solidFill>
              <a:effectLst/>
              <a:latin typeface="Arial" panose="020B0604020202020204" pitchFamily="34" charset="0"/>
            </a:endParaRPr>
          </a:p>
          <a:p>
            <a:pPr marL="228600" lvl="0" indent="-228600">
              <a:buFont typeface="Arial" panose="020B0604020202020204" pitchFamily="34" charset="0"/>
              <a:buChar char="•"/>
            </a:pPr>
            <a:r>
              <a:rPr lang="en-US" b="0" i="0" dirty="0">
                <a:solidFill>
                  <a:srgbClr val="202122"/>
                </a:solidFill>
                <a:effectLst/>
                <a:latin typeface="Arial" panose="020B0604020202020204" pitchFamily="34" charset="0"/>
              </a:rPr>
              <a:t>Gray: </a:t>
            </a:r>
            <a:r>
              <a:rPr lang="en-US" b="1" i="0" dirty="0">
                <a:solidFill>
                  <a:srgbClr val="202122"/>
                </a:solidFill>
                <a:effectLst/>
                <a:latin typeface="Arial" panose="020B0604020202020204" pitchFamily="34" charset="0"/>
              </a:rPr>
              <a:t>Clinical</a:t>
            </a:r>
            <a:r>
              <a:rPr lang="en-US" b="0" i="0" dirty="0">
                <a:solidFill>
                  <a:srgbClr val="202122"/>
                </a:solidFill>
                <a:effectLst/>
                <a:latin typeface="Arial" panose="020B0604020202020204" pitchFamily="34" charset="0"/>
              </a:rPr>
              <a:t> benefit of testing, </a:t>
            </a:r>
            <a:r>
              <a:rPr lang="en-US" b="1" i="0" dirty="0">
                <a:solidFill>
                  <a:srgbClr val="202122"/>
                </a:solidFill>
                <a:effectLst/>
                <a:latin typeface="Arial" panose="020B0604020202020204" pitchFamily="34" charset="0"/>
              </a:rPr>
              <a:t>transportation</a:t>
            </a:r>
            <a:r>
              <a:rPr lang="en-US" b="0" i="0" dirty="0">
                <a:solidFill>
                  <a:srgbClr val="202122"/>
                </a:solidFill>
                <a:effectLst/>
                <a:latin typeface="Arial" panose="020B0604020202020204" pitchFamily="34" charset="0"/>
              </a:rPr>
              <a:t>, among </a:t>
            </a:r>
            <a:r>
              <a:rPr lang="en-US" b="1" i="0" dirty="0">
                <a:solidFill>
                  <a:srgbClr val="202122"/>
                </a:solidFill>
                <a:effectLst/>
                <a:latin typeface="Arial" panose="020B0604020202020204" pitchFamily="34" charset="0"/>
              </a:rPr>
              <a:t>rural </a:t>
            </a:r>
            <a:r>
              <a:rPr lang="en-US" b="0" i="0" dirty="0">
                <a:solidFill>
                  <a:srgbClr val="202122"/>
                </a:solidFill>
                <a:effectLst/>
                <a:latin typeface="Arial" panose="020B0604020202020204" pitchFamily="34" charset="0"/>
              </a:rPr>
              <a:t>UP in </a:t>
            </a:r>
            <a:r>
              <a:rPr lang="en-US" b="1" i="0" dirty="0">
                <a:solidFill>
                  <a:srgbClr val="202122"/>
                </a:solidFill>
                <a:effectLst/>
                <a:latin typeface="Arial" panose="020B0604020202020204" pitchFamily="34" charset="0"/>
              </a:rPr>
              <a:t>prison </a:t>
            </a:r>
            <a:r>
              <a:rPr lang="en-US" b="0" i="0" dirty="0">
                <a:solidFill>
                  <a:srgbClr val="202122"/>
                </a:solidFill>
                <a:effectLst/>
                <a:latin typeface="Arial" panose="020B0604020202020204" pitchFamily="34" charset="0"/>
              </a:rPr>
              <a:t>settings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Periwinkle: </a:t>
            </a:r>
            <a:r>
              <a:rPr lang="en-US" b="1" i="0" dirty="0">
                <a:solidFill>
                  <a:srgbClr val="202122"/>
                </a:solidFill>
                <a:effectLst/>
                <a:latin typeface="Arial" panose="020B0604020202020204" pitchFamily="34" charset="0"/>
              </a:rPr>
              <a:t>Clinical</a:t>
            </a:r>
            <a:r>
              <a:rPr lang="en-US" b="0" i="0" dirty="0">
                <a:solidFill>
                  <a:srgbClr val="202122"/>
                </a:solidFill>
                <a:effectLst/>
                <a:latin typeface="Arial" panose="020B0604020202020204" pitchFamily="34" charset="0"/>
              </a:rPr>
              <a:t> benefit of vaccine, </a:t>
            </a:r>
            <a:r>
              <a:rPr lang="en-US" b="1" i="0" dirty="0">
                <a:solidFill>
                  <a:srgbClr val="202122"/>
                </a:solidFill>
                <a:effectLst/>
                <a:latin typeface="Arial" panose="020B0604020202020204" pitchFamily="34" charset="0"/>
              </a:rPr>
              <a:t>clinical case study </a:t>
            </a:r>
            <a:r>
              <a:rPr lang="en-US" b="0" i="0" dirty="0">
                <a:solidFill>
                  <a:srgbClr val="202122"/>
                </a:solidFill>
                <a:effectLst/>
                <a:latin typeface="Arial" panose="020B0604020202020204" pitchFamily="34" charset="0"/>
              </a:rPr>
              <a:t>or </a:t>
            </a:r>
            <a:r>
              <a:rPr lang="en-US" b="1" i="0" dirty="0">
                <a:solidFill>
                  <a:srgbClr val="202122"/>
                </a:solidFill>
                <a:effectLst/>
                <a:latin typeface="Arial" panose="020B0604020202020204" pitchFamily="34" charset="0"/>
              </a:rPr>
              <a:t>lit review </a:t>
            </a:r>
            <a:r>
              <a:rPr lang="en-US" b="0" i="0" dirty="0">
                <a:solidFill>
                  <a:srgbClr val="202122"/>
                </a:solidFill>
                <a:effectLst/>
                <a:latin typeface="Arial" panose="020B0604020202020204" pitchFamily="34" charset="0"/>
              </a:rPr>
              <a:t>of </a:t>
            </a:r>
            <a:r>
              <a:rPr lang="en-US" b="1" i="0" dirty="0">
                <a:solidFill>
                  <a:srgbClr val="202122"/>
                </a:solidFill>
                <a:effectLst/>
                <a:latin typeface="Arial" panose="020B0604020202020204" pitchFamily="34" charset="0"/>
              </a:rPr>
              <a:t>in-home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B) Cerulean: </a:t>
            </a:r>
            <a:r>
              <a:rPr lang="en-US" b="1" i="0" dirty="0">
                <a:solidFill>
                  <a:srgbClr val="202122"/>
                </a:solidFill>
                <a:effectLst/>
                <a:latin typeface="Arial" panose="020B0604020202020204" pitchFamily="34" charset="0"/>
              </a:rPr>
              <a:t>public health </a:t>
            </a:r>
            <a:r>
              <a:rPr lang="en-US" b="0" i="0" dirty="0">
                <a:solidFill>
                  <a:srgbClr val="202122"/>
                </a:solidFill>
                <a:effectLst/>
                <a:latin typeface="Arial" panose="020B0604020202020204" pitchFamily="34" charset="0"/>
              </a:rPr>
              <a:t>&amp;</a:t>
            </a:r>
            <a:r>
              <a:rPr lang="en-US" b="1" i="0" dirty="0">
                <a:solidFill>
                  <a:srgbClr val="202122"/>
                </a:solidFill>
                <a:effectLst/>
                <a:latin typeface="Arial" panose="020B0604020202020204" pitchFamily="34" charset="0"/>
              </a:rPr>
              <a:t> policy </a:t>
            </a:r>
            <a:r>
              <a:rPr lang="en-US" b="0" i="0" dirty="0">
                <a:solidFill>
                  <a:srgbClr val="202122"/>
                </a:solidFill>
                <a:effectLst/>
                <a:latin typeface="Arial" panose="020B0604020202020204" pitchFamily="34" charset="0"/>
              </a:rPr>
              <a:t>benefits of vaccines among </a:t>
            </a:r>
            <a:r>
              <a:rPr lang="en-US" b="1" i="0" dirty="0">
                <a:solidFill>
                  <a:srgbClr val="202122"/>
                </a:solidFill>
                <a:effectLst/>
                <a:latin typeface="Arial" panose="020B0604020202020204" pitchFamily="34" charset="0"/>
              </a:rPr>
              <a:t>older adults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health care workers </a:t>
            </a:r>
            <a:r>
              <a:rPr lang="en-US" b="0" i="0" dirty="0">
                <a:solidFill>
                  <a:srgbClr val="202122"/>
                </a:solidFill>
                <a:effectLst/>
                <a:latin typeface="Arial" panose="020B0604020202020204" pitchFamily="34" charset="0"/>
              </a:rPr>
              <a:t>at </a:t>
            </a:r>
            <a:r>
              <a:rPr lang="en-US" b="1" i="0" dirty="0">
                <a:solidFill>
                  <a:srgbClr val="202122"/>
                </a:solidFill>
                <a:effectLst/>
                <a:latin typeface="Arial" panose="020B0604020202020204" pitchFamily="34" charset="0"/>
              </a:rPr>
              <a:t>vaccination sites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care facilities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Lavender: </a:t>
            </a:r>
            <a:r>
              <a:rPr lang="en-US" b="1" i="0" dirty="0">
                <a:solidFill>
                  <a:srgbClr val="202122"/>
                </a:solidFill>
                <a:effectLst/>
                <a:latin typeface="Arial" panose="020B0604020202020204" pitchFamily="34" charset="0"/>
              </a:rPr>
              <a:t>peer influence </a:t>
            </a:r>
            <a:r>
              <a:rPr lang="en-US" b="0" i="0" dirty="0">
                <a:solidFill>
                  <a:srgbClr val="202122"/>
                </a:solidFill>
                <a:effectLst/>
                <a:latin typeface="Arial" panose="020B0604020202020204" pitchFamily="34" charset="0"/>
              </a:rPr>
              <a:t>and </a:t>
            </a:r>
            <a:r>
              <a:rPr lang="en-US" b="1" i="0" dirty="0">
                <a:solidFill>
                  <a:srgbClr val="202122"/>
                </a:solidFill>
                <a:effectLst/>
                <a:latin typeface="Arial" panose="020B0604020202020204" pitchFamily="34" charset="0"/>
              </a:rPr>
              <a:t>entertainment</a:t>
            </a:r>
            <a:r>
              <a:rPr lang="en-US" b="0" i="0" dirty="0">
                <a:solidFill>
                  <a:srgbClr val="202122"/>
                </a:solidFill>
                <a:effectLst/>
                <a:latin typeface="Arial" panose="020B0604020202020204" pitchFamily="34" charset="0"/>
              </a:rPr>
              <a:t> (as community engagement?) in </a:t>
            </a:r>
            <a:r>
              <a:rPr lang="en-US" b="1" i="0" dirty="0">
                <a:solidFill>
                  <a:srgbClr val="202122"/>
                </a:solidFill>
                <a:effectLst/>
                <a:latin typeface="Arial" panose="020B0604020202020204" pitchFamily="34" charset="0"/>
              </a:rPr>
              <a:t>qualitative </a:t>
            </a:r>
            <a:r>
              <a:rPr lang="en-US" b="0" i="0" dirty="0">
                <a:solidFill>
                  <a:srgbClr val="202122"/>
                </a:solidFill>
                <a:effectLst/>
                <a:latin typeface="Arial" panose="020B0604020202020204" pitchFamily="34" charset="0"/>
              </a:rPr>
              <a:t>or </a:t>
            </a:r>
            <a:r>
              <a:rPr lang="en-US" b="1" i="0" dirty="0">
                <a:solidFill>
                  <a:srgbClr val="202122"/>
                </a:solidFill>
                <a:effectLst/>
                <a:latin typeface="Arial" panose="020B0604020202020204" pitchFamily="34" charset="0"/>
              </a:rPr>
              <a:t>mixed methods </a:t>
            </a:r>
            <a:r>
              <a:rPr lang="en-US" b="0" i="0" dirty="0">
                <a:solidFill>
                  <a:srgbClr val="202122"/>
                </a:solidFill>
                <a:effectLst/>
                <a:latin typeface="Arial" panose="020B0604020202020204" pitchFamily="34" charset="0"/>
              </a:rPr>
              <a:t>studies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C) Tan: </a:t>
            </a:r>
            <a:r>
              <a:rPr lang="en-US" b="1" i="0" dirty="0">
                <a:solidFill>
                  <a:srgbClr val="202122"/>
                </a:solidFill>
                <a:effectLst/>
                <a:latin typeface="Arial" panose="020B0604020202020204" pitchFamily="34" charset="0"/>
              </a:rPr>
              <a:t>focus groups </a:t>
            </a:r>
            <a:r>
              <a:rPr lang="en-US" b="0" i="0" dirty="0">
                <a:solidFill>
                  <a:srgbClr val="202122"/>
                </a:solidFill>
                <a:effectLst/>
                <a:latin typeface="Arial" panose="020B0604020202020204" pitchFamily="34" charset="0"/>
              </a:rPr>
              <a:t>and </a:t>
            </a:r>
            <a:r>
              <a:rPr lang="en-US" b="1" i="0" dirty="0">
                <a:solidFill>
                  <a:srgbClr val="202122"/>
                </a:solidFill>
                <a:effectLst/>
                <a:latin typeface="Arial" panose="020B0604020202020204" pitchFamily="34" charset="0"/>
              </a:rPr>
              <a:t>community meetings </a:t>
            </a:r>
            <a:r>
              <a:rPr lang="en-US" b="0" i="0" dirty="0">
                <a:solidFill>
                  <a:srgbClr val="202122"/>
                </a:solidFill>
                <a:effectLst/>
                <a:latin typeface="Arial" panose="020B0604020202020204" pitchFamily="34" charset="0"/>
              </a:rPr>
              <a:t>to engage </a:t>
            </a:r>
            <a:r>
              <a:rPr lang="en-US" b="1" i="0" dirty="0">
                <a:solidFill>
                  <a:srgbClr val="202122"/>
                </a:solidFill>
                <a:effectLst/>
                <a:latin typeface="Arial" panose="020B0604020202020204" pitchFamily="34" charset="0"/>
              </a:rPr>
              <a:t>Black</a:t>
            </a:r>
            <a:r>
              <a:rPr lang="en-US" b="0" i="0" dirty="0">
                <a:solidFill>
                  <a:srgbClr val="202122"/>
                </a:solidFill>
                <a:effectLst/>
                <a:latin typeface="Arial" panose="020B0604020202020204" pitchFamily="34" charset="0"/>
              </a:rPr>
              <a:t> and </a:t>
            </a:r>
            <a:r>
              <a:rPr lang="en-US" b="1" i="0" dirty="0">
                <a:solidFill>
                  <a:srgbClr val="202122"/>
                </a:solidFill>
                <a:effectLst/>
                <a:latin typeface="Arial" panose="020B0604020202020204" pitchFamily="34" charset="0"/>
              </a:rPr>
              <a:t>Hispanic</a:t>
            </a:r>
            <a:r>
              <a:rPr lang="en-US" b="0" i="0" dirty="0">
                <a:solidFill>
                  <a:srgbClr val="202122"/>
                </a:solidFill>
                <a:effectLst/>
                <a:latin typeface="Arial" panose="020B0604020202020204" pitchFamily="34" charset="0"/>
              </a:rPr>
              <a:t> UPs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C) Olive: </a:t>
            </a:r>
            <a:r>
              <a:rPr lang="en-US" b="1" i="0" dirty="0">
                <a:solidFill>
                  <a:srgbClr val="202122"/>
                </a:solidFill>
                <a:effectLst/>
                <a:latin typeface="Arial" panose="020B0604020202020204" pitchFamily="34" charset="0"/>
              </a:rPr>
              <a:t>public health </a:t>
            </a:r>
            <a:r>
              <a:rPr lang="en-US" b="0" i="0" dirty="0">
                <a:solidFill>
                  <a:srgbClr val="202122"/>
                </a:solidFill>
                <a:effectLst/>
                <a:latin typeface="Arial" panose="020B0604020202020204" pitchFamily="34" charset="0"/>
              </a:rPr>
              <a:t>&amp; </a:t>
            </a:r>
            <a:r>
              <a:rPr lang="en-US" b="1" i="0" dirty="0">
                <a:solidFill>
                  <a:srgbClr val="202122"/>
                </a:solidFill>
                <a:effectLst/>
                <a:latin typeface="Arial" panose="020B0604020202020204" pitchFamily="34" charset="0"/>
              </a:rPr>
              <a:t>economic</a:t>
            </a:r>
            <a:r>
              <a:rPr lang="en-US" b="0" i="0" dirty="0">
                <a:solidFill>
                  <a:srgbClr val="202122"/>
                </a:solidFill>
                <a:effectLst/>
                <a:latin typeface="Arial" panose="020B0604020202020204" pitchFamily="34" charset="0"/>
              </a:rPr>
              <a:t> benefits of testing, using </a:t>
            </a:r>
            <a:r>
              <a:rPr lang="en-US" b="1" i="0" dirty="0">
                <a:solidFill>
                  <a:srgbClr val="202122"/>
                </a:solidFill>
                <a:effectLst/>
                <a:latin typeface="Arial" panose="020B0604020202020204" pitchFamily="34" charset="0"/>
              </a:rPr>
              <a:t>community events </a:t>
            </a:r>
            <a:r>
              <a:rPr lang="en-US" b="0" i="0" dirty="0">
                <a:solidFill>
                  <a:srgbClr val="202122"/>
                </a:solidFill>
                <a:effectLst/>
                <a:latin typeface="Arial" panose="020B0604020202020204" pitchFamily="34" charset="0"/>
              </a:rPr>
              <a:t>and </a:t>
            </a:r>
            <a:r>
              <a:rPr lang="en-US" b="1" i="0" dirty="0">
                <a:solidFill>
                  <a:srgbClr val="202122"/>
                </a:solidFill>
                <a:effectLst/>
                <a:latin typeface="Arial" panose="020B0604020202020204" pitchFamily="34" charset="0"/>
              </a:rPr>
              <a:t>partnerships</a:t>
            </a:r>
            <a:r>
              <a:rPr lang="en-US" b="0" i="0" dirty="0">
                <a:solidFill>
                  <a:srgbClr val="202122"/>
                </a:solidFill>
                <a:effectLst/>
                <a:latin typeface="Arial" panose="020B0604020202020204" pitchFamily="34" charset="0"/>
              </a:rPr>
              <a:t> to engage UPs who are </a:t>
            </a:r>
            <a:r>
              <a:rPr lang="en-US" b="1" i="0" dirty="0">
                <a:solidFill>
                  <a:srgbClr val="202122"/>
                </a:solidFill>
                <a:effectLst/>
                <a:latin typeface="Arial" panose="020B0604020202020204" pitchFamily="34" charset="0"/>
              </a:rPr>
              <a:t>urban</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indigenous</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lower SES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A) Magenta: </a:t>
            </a:r>
            <a:r>
              <a:rPr lang="en-US" b="1" i="0" dirty="0">
                <a:solidFill>
                  <a:srgbClr val="202122"/>
                </a:solidFill>
                <a:effectLst/>
                <a:latin typeface="Arial" panose="020B0604020202020204" pitchFamily="34" charset="0"/>
              </a:rPr>
              <a:t>School</a:t>
            </a:r>
            <a:r>
              <a:rPr lang="en-US" b="0" i="0" dirty="0">
                <a:solidFill>
                  <a:srgbClr val="202122"/>
                </a:solidFill>
                <a:effectLst/>
                <a:latin typeface="Arial" panose="020B0604020202020204" pitchFamily="34" charset="0"/>
              </a:rPr>
              <a:t> setting, UPs: </a:t>
            </a:r>
            <a:r>
              <a:rPr lang="en-US" b="1" i="0" dirty="0">
                <a:solidFill>
                  <a:srgbClr val="202122"/>
                </a:solidFill>
                <a:effectLst/>
                <a:latin typeface="Arial" panose="020B0604020202020204" pitchFamily="34" charset="0"/>
              </a:rPr>
              <a:t>Children</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Teacher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C) Green: </a:t>
            </a:r>
            <a:r>
              <a:rPr lang="en-US" b="1" i="0" dirty="0">
                <a:solidFill>
                  <a:srgbClr val="202122"/>
                </a:solidFill>
                <a:effectLst/>
                <a:latin typeface="Arial" panose="020B0604020202020204" pitchFamily="34" charset="0"/>
              </a:rPr>
              <a:t>Economic</a:t>
            </a:r>
            <a:r>
              <a:rPr lang="en-US" b="0" i="0" dirty="0">
                <a:solidFill>
                  <a:srgbClr val="202122"/>
                </a:solidFill>
                <a:effectLst/>
                <a:latin typeface="Arial" panose="020B0604020202020204" pitchFamily="34" charset="0"/>
              </a:rPr>
              <a:t> benefits of vaccines, using </a:t>
            </a:r>
            <a:r>
              <a:rPr lang="en-US" b="1" i="0" dirty="0">
                <a:solidFill>
                  <a:srgbClr val="202122"/>
                </a:solidFill>
                <a:effectLst/>
                <a:latin typeface="Arial" panose="020B0604020202020204" pitchFamily="34" charset="0"/>
              </a:rPr>
              <a:t>print media</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social media</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advisory boards </a:t>
            </a:r>
            <a:r>
              <a:rPr lang="en-US" b="0" i="0" dirty="0">
                <a:solidFill>
                  <a:srgbClr val="202122"/>
                </a:solidFill>
                <a:effectLst/>
                <a:latin typeface="Arial" panose="020B0604020202020204" pitchFamily="34" charset="0"/>
              </a:rPr>
              <a:t>to engage </a:t>
            </a:r>
            <a:r>
              <a:rPr lang="en-US" b="1" i="0" dirty="0">
                <a:solidFill>
                  <a:srgbClr val="202122"/>
                </a:solidFill>
                <a:effectLst/>
                <a:latin typeface="Arial" panose="020B0604020202020204" pitchFamily="34" charset="0"/>
              </a:rPr>
              <a:t>Asian</a:t>
            </a:r>
            <a:r>
              <a:rPr lang="en-US" b="0" i="0" dirty="0">
                <a:solidFill>
                  <a:srgbClr val="202122"/>
                </a:solidFill>
                <a:effectLst/>
                <a:latin typeface="Arial" panose="020B0604020202020204" pitchFamily="34" charset="0"/>
              </a:rPr>
              <a:t> UPs at </a:t>
            </a:r>
            <a:r>
              <a:rPr lang="en-US" b="1" i="0" dirty="0">
                <a:solidFill>
                  <a:srgbClr val="202122"/>
                </a:solidFill>
                <a:effectLst/>
                <a:latin typeface="Arial" panose="020B0604020202020204" pitchFamily="34" charset="0"/>
              </a:rPr>
              <a:t>Community Health Centers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Light pink: </a:t>
            </a:r>
            <a:r>
              <a:rPr lang="en-US" b="1" i="0" dirty="0">
                <a:solidFill>
                  <a:srgbClr val="202122"/>
                </a:solidFill>
                <a:effectLst/>
                <a:latin typeface="Arial" panose="020B0604020202020204" pitchFamily="34" charset="0"/>
              </a:rPr>
              <a:t>broadcast media </a:t>
            </a:r>
            <a:r>
              <a:rPr lang="en-US" b="0" i="0" dirty="0">
                <a:solidFill>
                  <a:srgbClr val="202122"/>
                </a:solidFill>
                <a:effectLst/>
                <a:latin typeface="Arial" panose="020B0604020202020204" pitchFamily="34" charset="0"/>
              </a:rPr>
              <a:t>as community engagement</a:t>
            </a:r>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18</a:t>
            </a:fld>
            <a:endParaRPr lang="en-US"/>
          </a:p>
        </p:txBody>
      </p:sp>
    </p:spTree>
    <p:extLst>
      <p:ext uri="{BB962C8B-B14F-4D97-AF65-F5344CB8AC3E}">
        <p14:creationId xmlns:p14="http://schemas.microsoft.com/office/powerpoint/2010/main" val="1140759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These preliminary results show different pockets where different topics tend to cluster together such as:</a:t>
            </a:r>
          </a:p>
          <a:p>
            <a:pPr marL="628650" lvl="1" indent="-171450">
              <a:buFont typeface="Arial" panose="020B0604020202020204" pitchFamily="34" charset="0"/>
              <a:buChar char="•"/>
            </a:pPr>
            <a:r>
              <a:rPr lang="en-US" strike="sngStrike" dirty="0"/>
              <a:t>A) School Studies</a:t>
            </a:r>
          </a:p>
          <a:p>
            <a:pPr marL="1085850" lvl="2" indent="-171450">
              <a:buFont typeface="Arial" panose="020B0604020202020204" pitchFamily="34" charset="0"/>
              <a:buChar char="•"/>
            </a:pPr>
            <a:r>
              <a:rPr lang="en-US" strike="sngStrike" dirty="0"/>
              <a:t>Magenta, quadrant 3</a:t>
            </a:r>
          </a:p>
          <a:p>
            <a:pPr marL="628650" lvl="1" indent="-171450">
              <a:buFont typeface="Arial" panose="020B0604020202020204" pitchFamily="34" charset="0"/>
              <a:buChar char="•"/>
            </a:pPr>
            <a:r>
              <a:rPr lang="en-US" dirty="0"/>
              <a:t>B) Care Facility Studies</a:t>
            </a:r>
          </a:p>
          <a:p>
            <a:pPr marL="1085850" lvl="2" indent="-171450">
              <a:buFont typeface="Arial" panose="020B0604020202020204" pitchFamily="34" charset="0"/>
              <a:buChar char="•"/>
            </a:pPr>
            <a:r>
              <a:rPr lang="en-US" dirty="0"/>
              <a:t>Cerulean dots represent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a:t>
            </a:r>
            <a:r>
              <a:rPr lang="en-US" b="1" i="0" strike="noStrike" dirty="0">
                <a:solidFill>
                  <a:srgbClr val="202122"/>
                </a:solidFill>
                <a:effectLst/>
                <a:latin typeface="Arial" panose="020B0604020202020204" pitchFamily="34" charset="0"/>
              </a:rPr>
              <a:t> policy, </a:t>
            </a:r>
            <a:r>
              <a:rPr lang="en-US" b="1" i="0" strike="sng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vaccines among </a:t>
            </a:r>
            <a:r>
              <a:rPr lang="en-US" b="1" i="0" strike="noStrike" dirty="0">
                <a:solidFill>
                  <a:srgbClr val="202122"/>
                </a:solidFill>
                <a:effectLst/>
                <a:latin typeface="Arial" panose="020B0604020202020204" pitchFamily="34" charset="0"/>
              </a:rPr>
              <a:t>older adults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health care workers </a:t>
            </a:r>
            <a:r>
              <a:rPr lang="en-US" b="0" i="0" strike="noStrike" dirty="0">
                <a:solidFill>
                  <a:srgbClr val="202122"/>
                </a:solidFill>
                <a:effectLst/>
                <a:latin typeface="Arial" panose="020B0604020202020204" pitchFamily="34" charset="0"/>
              </a:rPr>
              <a:t>at </a:t>
            </a:r>
            <a:r>
              <a:rPr lang="en-US" b="1" i="0" strike="noStrike" dirty="0">
                <a:solidFill>
                  <a:srgbClr val="202122"/>
                </a:solidFill>
                <a:effectLst/>
                <a:latin typeface="Arial" panose="020B0604020202020204" pitchFamily="34" charset="0"/>
              </a:rPr>
              <a:t>vaccination sites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care facilities</a:t>
            </a:r>
          </a:p>
          <a:p>
            <a:pPr marL="628650" lvl="1" indent="-171450">
              <a:buFont typeface="Arial" panose="020B0604020202020204" pitchFamily="34" charset="0"/>
              <a:buChar char="•"/>
            </a:pPr>
            <a:r>
              <a:rPr lang="en-US" strike="sngStrike" dirty="0"/>
              <a:t>C) Engagement with underserved populations</a:t>
            </a:r>
          </a:p>
          <a:p>
            <a:pPr marL="1085850" lvl="2" indent="-171450">
              <a:buFont typeface="Arial" panose="020B0604020202020204" pitchFamily="34" charset="0"/>
              <a:buChar char="•"/>
            </a:pPr>
            <a:r>
              <a:rPr lang="en-US" strike="sngStrike" dirty="0"/>
              <a:t>Tan, quadrant 1</a:t>
            </a:r>
          </a:p>
          <a:p>
            <a:pPr marL="1085850" lvl="2" indent="-171450">
              <a:buFont typeface="Arial" panose="020B0604020202020204" pitchFamily="34" charset="0"/>
              <a:buChar char="•"/>
            </a:pPr>
            <a:r>
              <a:rPr lang="en-US" strike="sngStrike" dirty="0"/>
              <a:t>Olive, quadrant 4</a:t>
            </a:r>
          </a:p>
          <a:p>
            <a:pPr marL="1085850" lvl="2" indent="-171450">
              <a:buFont typeface="Arial" panose="020B0604020202020204" pitchFamily="34" charset="0"/>
              <a:buChar char="•"/>
            </a:pPr>
            <a:r>
              <a:rPr lang="en-US" strike="sngStrike" dirty="0"/>
              <a:t>Green, quadrant 4</a:t>
            </a:r>
            <a:endParaRPr lang="en-US" strike="noStrike" dirty="0"/>
          </a:p>
          <a:p>
            <a:pPr marL="0" lvl="0" indent="0">
              <a:buNone/>
            </a:pPr>
            <a:endParaRPr lang="en-US" b="0" i="0" strike="noStrike" dirty="0">
              <a:solidFill>
                <a:srgbClr val="202122"/>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Salmon: Policy benefit of </a:t>
            </a:r>
            <a:r>
              <a:rPr lang="en-US" b="1" i="0" strike="noStrike" dirty="0">
                <a:solidFill>
                  <a:srgbClr val="202122"/>
                </a:solidFill>
                <a:effectLst/>
                <a:latin typeface="Arial" panose="020B0604020202020204" pitchFamily="34" charset="0"/>
              </a:rPr>
              <a:t>testing </a:t>
            </a:r>
            <a:r>
              <a:rPr lang="en-US" b="0" i="0" strike="noStrike" dirty="0">
                <a:solidFill>
                  <a:srgbClr val="202122"/>
                </a:solidFill>
                <a:effectLst/>
                <a:latin typeface="Arial" panose="020B0604020202020204" pitchFamily="34" charset="0"/>
              </a:rPr>
              <a:t>in</a:t>
            </a:r>
            <a:r>
              <a:rPr lang="en-US" b="1" i="0" strike="noStrike" dirty="0">
                <a:solidFill>
                  <a:srgbClr val="202122"/>
                </a:solidFill>
                <a:effectLst/>
                <a:latin typeface="Arial" panose="020B0604020202020204" pitchFamily="34" charset="0"/>
              </a:rPr>
              <a:t> quantitative </a:t>
            </a:r>
            <a:r>
              <a:rPr lang="en-US" b="0" i="0" strike="noStrike" dirty="0">
                <a:solidFill>
                  <a:srgbClr val="202122"/>
                </a:solidFill>
                <a:effectLst/>
                <a:latin typeface="Arial" panose="020B0604020202020204" pitchFamily="34" charset="0"/>
              </a:rPr>
              <a:t>or</a:t>
            </a:r>
            <a:r>
              <a:rPr lang="en-US" b="1" i="0" strike="noStrike" dirty="0">
                <a:solidFill>
                  <a:srgbClr val="202122"/>
                </a:solidFill>
                <a:effectLst/>
                <a:latin typeface="Arial" panose="020B0604020202020204" pitchFamily="34" charset="0"/>
              </a:rPr>
              <a:t> editorial </a:t>
            </a:r>
            <a:r>
              <a:rPr lang="en-US" b="0" i="0" strike="noStrike" dirty="0">
                <a:solidFill>
                  <a:srgbClr val="202122"/>
                </a:solidFill>
                <a:effectLst/>
                <a:latin typeface="Arial" panose="020B0604020202020204" pitchFamily="34" charset="0"/>
              </a:rPr>
              <a:t>publications</a:t>
            </a:r>
            <a:r>
              <a:rPr lang="en-US" b="1" i="0" strike="noStrike" dirty="0">
                <a:solidFill>
                  <a:srgbClr val="202122"/>
                </a:solidFill>
                <a:effectLst/>
                <a:latin typeface="Arial" panose="020B0604020202020204" pitchFamily="34" charset="0"/>
              </a:rPr>
              <a:t> </a:t>
            </a:r>
            <a:r>
              <a:rPr lang="en-US" b="0" i="0" strike="noStrike" dirty="0">
                <a:solidFill>
                  <a:srgbClr val="202122"/>
                </a:solidFill>
                <a:effectLst/>
                <a:latin typeface="Arial" panose="020B0604020202020204" pitchFamily="34" charset="0"/>
              </a:rPr>
              <a:t>in</a:t>
            </a:r>
            <a:r>
              <a:rPr lang="en-US" b="1" i="0" strike="noStrike" dirty="0">
                <a:solidFill>
                  <a:srgbClr val="202122"/>
                </a:solidFill>
                <a:effectLst/>
                <a:latin typeface="Arial" panose="020B0604020202020204" pitchFamily="34" charset="0"/>
              </a:rPr>
              <a:t> hospital </a:t>
            </a:r>
            <a:r>
              <a:rPr lang="en-US" b="0" i="0" strike="noStrike" dirty="0">
                <a:solidFill>
                  <a:srgbClr val="202122"/>
                </a:solidFill>
                <a:effectLst/>
                <a:latin typeface="Arial" panose="020B0604020202020204" pitchFamily="34" charset="0"/>
              </a:rPr>
              <a:t>settings—most common types of pubs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strike="noStrike" dirty="0">
              <a:solidFill>
                <a:srgbClr val="202122"/>
              </a:solidFill>
              <a:effectLst/>
              <a:latin typeface="Arial" panose="020B0604020202020204" pitchFamily="34" charset="0"/>
            </a:endParaRPr>
          </a:p>
          <a:p>
            <a:pPr marL="228600" lvl="0" indent="-228600">
              <a:buFont typeface="Arial" panose="020B0604020202020204" pitchFamily="34" charset="0"/>
              <a:buChar char="•"/>
            </a:pPr>
            <a:r>
              <a:rPr lang="en-US" b="0" i="0" strike="noStrike" dirty="0">
                <a:solidFill>
                  <a:srgbClr val="202122"/>
                </a:solidFill>
                <a:effectLst/>
                <a:latin typeface="Arial" panose="020B0604020202020204" pitchFamily="34" charset="0"/>
              </a:rPr>
              <a:t>Gray: </a:t>
            </a:r>
            <a:r>
              <a:rPr lang="en-US" b="1" i="0" strike="noStrike" dirty="0">
                <a:solidFill>
                  <a:srgbClr val="202122"/>
                </a:solidFill>
                <a:effectLst/>
                <a:latin typeface="Arial" panose="020B0604020202020204" pitchFamily="34" charset="0"/>
              </a:rPr>
              <a:t>Clinical</a:t>
            </a:r>
            <a:r>
              <a:rPr lang="en-US" b="0" i="0" strike="noStrike" dirty="0">
                <a:solidFill>
                  <a:srgbClr val="202122"/>
                </a:solidFill>
                <a:effectLst/>
                <a:latin typeface="Arial" panose="020B0604020202020204" pitchFamily="34" charset="0"/>
              </a:rPr>
              <a:t> benefit of testing, </a:t>
            </a:r>
            <a:r>
              <a:rPr lang="en-US" b="1" i="0" strike="noStrike" dirty="0">
                <a:solidFill>
                  <a:srgbClr val="202122"/>
                </a:solidFill>
                <a:effectLst/>
                <a:latin typeface="Arial" panose="020B0604020202020204" pitchFamily="34" charset="0"/>
              </a:rPr>
              <a:t>transportation</a:t>
            </a:r>
            <a:r>
              <a:rPr lang="en-US" b="0" i="0" strike="noStrike" dirty="0">
                <a:solidFill>
                  <a:srgbClr val="202122"/>
                </a:solidFill>
                <a:effectLst/>
                <a:latin typeface="Arial" panose="020B0604020202020204" pitchFamily="34" charset="0"/>
              </a:rPr>
              <a:t>, among </a:t>
            </a:r>
            <a:r>
              <a:rPr lang="en-US" b="1" i="0" strike="noStrike" dirty="0">
                <a:solidFill>
                  <a:srgbClr val="202122"/>
                </a:solidFill>
                <a:effectLst/>
                <a:latin typeface="Arial" panose="020B0604020202020204" pitchFamily="34" charset="0"/>
              </a:rPr>
              <a:t>rural </a:t>
            </a:r>
            <a:r>
              <a:rPr lang="en-US" b="0" i="0" strike="noStrike" dirty="0">
                <a:solidFill>
                  <a:srgbClr val="202122"/>
                </a:solidFill>
                <a:effectLst/>
                <a:latin typeface="Arial" panose="020B0604020202020204" pitchFamily="34" charset="0"/>
              </a:rPr>
              <a:t>UP in </a:t>
            </a:r>
            <a:r>
              <a:rPr lang="en-US" b="1" i="0" strike="noStrike" dirty="0">
                <a:solidFill>
                  <a:srgbClr val="202122"/>
                </a:solidFill>
                <a:effectLst/>
                <a:latin typeface="Arial" panose="020B0604020202020204" pitchFamily="34" charset="0"/>
              </a:rPr>
              <a:t>prison </a:t>
            </a:r>
            <a:r>
              <a:rPr lang="en-US" b="0" i="0" strike="noStrike" dirty="0">
                <a:solidFill>
                  <a:srgbClr val="202122"/>
                </a:solidFill>
                <a:effectLst/>
                <a:latin typeface="Arial" panose="020B0604020202020204" pitchFamily="34" charset="0"/>
              </a:rPr>
              <a:t>settings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Periwinkle: </a:t>
            </a:r>
            <a:r>
              <a:rPr lang="en-US" b="1" i="0" strike="noStrike" dirty="0">
                <a:solidFill>
                  <a:srgbClr val="202122"/>
                </a:solidFill>
                <a:effectLst/>
                <a:latin typeface="Arial" panose="020B0604020202020204" pitchFamily="34" charset="0"/>
              </a:rPr>
              <a:t>Clinical</a:t>
            </a:r>
            <a:r>
              <a:rPr lang="en-US" b="0" i="0" strike="noStrike" dirty="0">
                <a:solidFill>
                  <a:srgbClr val="202122"/>
                </a:solidFill>
                <a:effectLst/>
                <a:latin typeface="Arial" panose="020B0604020202020204" pitchFamily="34" charset="0"/>
              </a:rPr>
              <a:t> benefit of vaccine, </a:t>
            </a:r>
            <a:r>
              <a:rPr lang="en-US" b="1" i="0" strike="noStrike" dirty="0">
                <a:solidFill>
                  <a:srgbClr val="202122"/>
                </a:solidFill>
                <a:effectLst/>
                <a:latin typeface="Arial" panose="020B0604020202020204" pitchFamily="34" charset="0"/>
              </a:rPr>
              <a:t>clinical case study </a:t>
            </a:r>
            <a:r>
              <a:rPr lang="en-US" b="0" i="0" strike="noStrike" dirty="0">
                <a:solidFill>
                  <a:srgbClr val="202122"/>
                </a:solidFill>
                <a:effectLst/>
                <a:latin typeface="Arial" panose="020B0604020202020204" pitchFamily="34" charset="0"/>
              </a:rPr>
              <a:t>or </a:t>
            </a:r>
            <a:r>
              <a:rPr lang="en-US" b="1" i="0" strike="noStrike" dirty="0">
                <a:solidFill>
                  <a:srgbClr val="202122"/>
                </a:solidFill>
                <a:effectLst/>
                <a:latin typeface="Arial" panose="020B0604020202020204" pitchFamily="34" charset="0"/>
              </a:rPr>
              <a:t>lit review </a:t>
            </a:r>
            <a:r>
              <a:rPr lang="en-US" b="0" i="0" strike="noStrike" dirty="0">
                <a:solidFill>
                  <a:srgbClr val="202122"/>
                </a:solidFill>
                <a:effectLst/>
                <a:latin typeface="Arial" panose="020B0604020202020204" pitchFamily="34" charset="0"/>
              </a:rPr>
              <a:t>of </a:t>
            </a:r>
            <a:r>
              <a:rPr lang="en-US" b="1" i="0" strike="noStrike" dirty="0">
                <a:solidFill>
                  <a:srgbClr val="202122"/>
                </a:solidFill>
                <a:effectLst/>
                <a:latin typeface="Arial" panose="020B0604020202020204" pitchFamily="34" charset="0"/>
              </a:rPr>
              <a:t>in-home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B) Cerulean: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a:t>
            </a:r>
            <a:r>
              <a:rPr lang="en-US" b="1" i="0" strike="noStrike" dirty="0">
                <a:solidFill>
                  <a:srgbClr val="202122"/>
                </a:solidFill>
                <a:effectLst/>
                <a:latin typeface="Arial" panose="020B0604020202020204" pitchFamily="34" charset="0"/>
              </a:rPr>
              <a:t> policy </a:t>
            </a:r>
            <a:r>
              <a:rPr lang="en-US" b="0" i="0" strike="noStrike" dirty="0">
                <a:solidFill>
                  <a:srgbClr val="202122"/>
                </a:solidFill>
                <a:effectLst/>
                <a:latin typeface="Arial" panose="020B0604020202020204" pitchFamily="34" charset="0"/>
              </a:rPr>
              <a:t>benefits of vaccines among </a:t>
            </a:r>
            <a:r>
              <a:rPr lang="en-US" b="1" i="0" strike="noStrike" dirty="0">
                <a:solidFill>
                  <a:srgbClr val="202122"/>
                </a:solidFill>
                <a:effectLst/>
                <a:latin typeface="Arial" panose="020B0604020202020204" pitchFamily="34" charset="0"/>
              </a:rPr>
              <a:t>older adults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health care workers </a:t>
            </a:r>
            <a:r>
              <a:rPr lang="en-US" b="0" i="0" strike="noStrike" dirty="0">
                <a:solidFill>
                  <a:srgbClr val="202122"/>
                </a:solidFill>
                <a:effectLst/>
                <a:latin typeface="Arial" panose="020B0604020202020204" pitchFamily="34" charset="0"/>
              </a:rPr>
              <a:t>at </a:t>
            </a:r>
            <a:r>
              <a:rPr lang="en-US" b="1" i="0" strike="noStrike" dirty="0">
                <a:solidFill>
                  <a:srgbClr val="202122"/>
                </a:solidFill>
                <a:effectLst/>
                <a:latin typeface="Arial" panose="020B0604020202020204" pitchFamily="34" charset="0"/>
              </a:rPr>
              <a:t>vaccination sites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care facilities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Lavender: </a:t>
            </a:r>
            <a:r>
              <a:rPr lang="en-US" b="1" i="0" strike="noStrike" dirty="0">
                <a:solidFill>
                  <a:srgbClr val="202122"/>
                </a:solidFill>
                <a:effectLst/>
                <a:latin typeface="Arial" panose="020B0604020202020204" pitchFamily="34" charset="0"/>
              </a:rPr>
              <a:t>peer influence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entertainment</a:t>
            </a:r>
            <a:r>
              <a:rPr lang="en-US" b="0" i="0" strike="noStrike" dirty="0">
                <a:solidFill>
                  <a:srgbClr val="202122"/>
                </a:solidFill>
                <a:effectLst/>
                <a:latin typeface="Arial" panose="020B0604020202020204" pitchFamily="34" charset="0"/>
              </a:rPr>
              <a:t> (as community engagement?) in </a:t>
            </a:r>
            <a:r>
              <a:rPr lang="en-US" b="1" i="0" strike="noStrike" dirty="0">
                <a:solidFill>
                  <a:srgbClr val="202122"/>
                </a:solidFill>
                <a:effectLst/>
                <a:latin typeface="Arial" panose="020B0604020202020204" pitchFamily="34" charset="0"/>
              </a:rPr>
              <a:t>qualitative </a:t>
            </a:r>
            <a:r>
              <a:rPr lang="en-US" b="0" i="0" strike="noStrike" dirty="0">
                <a:solidFill>
                  <a:srgbClr val="202122"/>
                </a:solidFill>
                <a:effectLst/>
                <a:latin typeface="Arial" panose="020B0604020202020204" pitchFamily="34" charset="0"/>
              </a:rPr>
              <a:t>or </a:t>
            </a:r>
            <a:r>
              <a:rPr lang="en-US" b="1" i="0" strike="noStrike" dirty="0">
                <a:solidFill>
                  <a:srgbClr val="202122"/>
                </a:solidFill>
                <a:effectLst/>
                <a:latin typeface="Arial" panose="020B0604020202020204" pitchFamily="34" charset="0"/>
              </a:rPr>
              <a:t>mixed methods </a:t>
            </a:r>
            <a:r>
              <a:rPr lang="en-US" b="0" i="0" strike="noStrike" dirty="0">
                <a:solidFill>
                  <a:srgbClr val="202122"/>
                </a:solidFill>
                <a:effectLst/>
                <a:latin typeface="Arial" panose="020B0604020202020204" pitchFamily="34" charset="0"/>
              </a:rPr>
              <a:t>studies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Tan: </a:t>
            </a:r>
            <a:r>
              <a:rPr lang="en-US" b="1" i="0" strike="noStrike" dirty="0">
                <a:solidFill>
                  <a:srgbClr val="202122"/>
                </a:solidFill>
                <a:effectLst/>
                <a:latin typeface="Arial" panose="020B0604020202020204" pitchFamily="34" charset="0"/>
              </a:rPr>
              <a:t>focus groups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community meetings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Black</a:t>
            </a:r>
            <a:r>
              <a:rPr lang="en-US" b="0" i="0" strike="noStrike" dirty="0">
                <a:solidFill>
                  <a:srgbClr val="202122"/>
                </a:solidFill>
                <a:effectLst/>
                <a:latin typeface="Arial" panose="020B0604020202020204" pitchFamily="34" charset="0"/>
              </a:rPr>
              <a:t> and </a:t>
            </a:r>
            <a:r>
              <a:rPr lang="en-US" b="1" i="0" strike="noStrike" dirty="0">
                <a:solidFill>
                  <a:srgbClr val="202122"/>
                </a:solidFill>
                <a:effectLst/>
                <a:latin typeface="Arial" panose="020B0604020202020204" pitchFamily="34" charset="0"/>
              </a:rPr>
              <a:t>Hispanic</a:t>
            </a:r>
            <a:r>
              <a:rPr lang="en-US" b="0" i="0" strike="noStrike" dirty="0">
                <a:solidFill>
                  <a:srgbClr val="202122"/>
                </a:solidFill>
                <a:effectLst/>
                <a:latin typeface="Arial" panose="020B0604020202020204" pitchFamily="34" charset="0"/>
              </a:rPr>
              <a:t> UPs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Olive: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testing, using </a:t>
            </a:r>
            <a:r>
              <a:rPr lang="en-US" b="1" i="0" strike="noStrike" dirty="0">
                <a:solidFill>
                  <a:srgbClr val="202122"/>
                </a:solidFill>
                <a:effectLst/>
                <a:latin typeface="Arial" panose="020B0604020202020204" pitchFamily="34" charset="0"/>
              </a:rPr>
              <a:t>community events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partnerships</a:t>
            </a:r>
            <a:r>
              <a:rPr lang="en-US" b="0" i="0" strike="noStrike" dirty="0">
                <a:solidFill>
                  <a:srgbClr val="202122"/>
                </a:solidFill>
                <a:effectLst/>
                <a:latin typeface="Arial" panose="020B0604020202020204" pitchFamily="34" charset="0"/>
              </a:rPr>
              <a:t> to engage UPs who are </a:t>
            </a:r>
            <a:r>
              <a:rPr lang="en-US" b="1" i="0" strike="noStrike" dirty="0">
                <a:solidFill>
                  <a:srgbClr val="202122"/>
                </a:solidFill>
                <a:effectLst/>
                <a:latin typeface="Arial" panose="020B0604020202020204" pitchFamily="34" charset="0"/>
              </a:rPr>
              <a:t>urban</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indigenous</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lower SES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A) Magenta: </a:t>
            </a:r>
            <a:r>
              <a:rPr lang="en-US" b="1" i="0" strike="noStrike" dirty="0">
                <a:solidFill>
                  <a:srgbClr val="202122"/>
                </a:solidFill>
                <a:effectLst/>
                <a:latin typeface="Arial" panose="020B0604020202020204" pitchFamily="34" charset="0"/>
              </a:rPr>
              <a:t>School</a:t>
            </a:r>
            <a:r>
              <a:rPr lang="en-US" b="0" i="0" strike="noStrike" dirty="0">
                <a:solidFill>
                  <a:srgbClr val="202122"/>
                </a:solidFill>
                <a:effectLst/>
                <a:latin typeface="Arial" panose="020B0604020202020204" pitchFamily="34" charset="0"/>
              </a:rPr>
              <a:t> setting, UPs: </a:t>
            </a:r>
            <a:r>
              <a:rPr lang="en-US" b="1" i="0" strike="noStrike" dirty="0">
                <a:solidFill>
                  <a:srgbClr val="202122"/>
                </a:solidFill>
                <a:effectLst/>
                <a:latin typeface="Arial" panose="020B0604020202020204" pitchFamily="34" charset="0"/>
              </a:rPr>
              <a:t>Children</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Teacher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Green: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vaccines, using </a:t>
            </a:r>
            <a:r>
              <a:rPr lang="en-US" b="1" i="0" strike="noStrike" dirty="0">
                <a:solidFill>
                  <a:srgbClr val="202122"/>
                </a:solidFill>
                <a:effectLst/>
                <a:latin typeface="Arial" panose="020B0604020202020204" pitchFamily="34" charset="0"/>
              </a:rPr>
              <a:t>print media</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social media</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advisory boards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Asian</a:t>
            </a:r>
            <a:r>
              <a:rPr lang="en-US" b="0" i="0" strike="noStrike" dirty="0">
                <a:solidFill>
                  <a:srgbClr val="202122"/>
                </a:solidFill>
                <a:effectLst/>
                <a:latin typeface="Arial" panose="020B0604020202020204" pitchFamily="34" charset="0"/>
              </a:rPr>
              <a:t> UPs at </a:t>
            </a:r>
            <a:r>
              <a:rPr lang="en-US" b="1" i="0" strike="noStrike" dirty="0">
                <a:solidFill>
                  <a:srgbClr val="202122"/>
                </a:solidFill>
                <a:effectLst/>
                <a:latin typeface="Arial" panose="020B0604020202020204" pitchFamily="34" charset="0"/>
              </a:rPr>
              <a:t>Community Health Centers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Light pink: </a:t>
            </a:r>
            <a:r>
              <a:rPr lang="en-US" b="1" i="0" strike="noStrike" dirty="0">
                <a:solidFill>
                  <a:srgbClr val="202122"/>
                </a:solidFill>
                <a:effectLst/>
                <a:latin typeface="Arial" panose="020B0604020202020204" pitchFamily="34" charset="0"/>
              </a:rPr>
              <a:t>broadcast media </a:t>
            </a:r>
            <a:r>
              <a:rPr lang="en-US" b="0" i="0" strike="noStrike" dirty="0">
                <a:solidFill>
                  <a:srgbClr val="202122"/>
                </a:solidFill>
                <a:effectLst/>
                <a:latin typeface="Arial" panose="020B0604020202020204" pitchFamily="34" charset="0"/>
              </a:rPr>
              <a:t>as community engagement</a:t>
            </a:r>
            <a:endParaRPr lang="en-US" strike="noStrike" dirty="0"/>
          </a:p>
        </p:txBody>
      </p:sp>
      <p:sp>
        <p:nvSpPr>
          <p:cNvPr id="4" name="Slide Number Placeholder 3"/>
          <p:cNvSpPr>
            <a:spLocks noGrp="1"/>
          </p:cNvSpPr>
          <p:nvPr>
            <p:ph type="sldNum" sz="quarter" idx="5"/>
          </p:nvPr>
        </p:nvSpPr>
        <p:spPr/>
        <p:txBody>
          <a:bodyPr/>
          <a:lstStyle/>
          <a:p>
            <a:fld id="{FFE7D01B-9512-7C4C-A071-216E09671EB7}" type="slidenum">
              <a:rPr lang="en-US" smtClean="0"/>
              <a:t>19</a:t>
            </a:fld>
            <a:endParaRPr lang="en-US"/>
          </a:p>
        </p:txBody>
      </p:sp>
    </p:spTree>
    <p:extLst>
      <p:ext uri="{BB962C8B-B14F-4D97-AF65-F5344CB8AC3E}">
        <p14:creationId xmlns:p14="http://schemas.microsoft.com/office/powerpoint/2010/main" val="293675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nSpc>
                <a:spcPct val="110000"/>
              </a:lnSpc>
              <a:spcBef>
                <a:spcPts val="900"/>
              </a:spcBef>
              <a:spcAft>
                <a:spcPts val="600"/>
              </a:spcAft>
              <a:buFont typeface="Arial"/>
              <a:buChar char="•"/>
            </a:pPr>
            <a:r>
              <a:rPr lang="en-US" dirty="0"/>
              <a:t>In this presentation, I'll describe our </a:t>
            </a:r>
            <a:r>
              <a:rPr lang="en-US" b="1" dirty="0"/>
              <a:t>approach</a:t>
            </a:r>
            <a:r>
              <a:rPr lang="en-US" dirty="0"/>
              <a:t> and </a:t>
            </a:r>
            <a:r>
              <a:rPr lang="en-US" b="1" dirty="0"/>
              <a:t>methods </a:t>
            </a:r>
            <a:r>
              <a:rPr lang="en-US" dirty="0"/>
              <a:t>for analyzing the contents of scientific output (or publications)</a:t>
            </a:r>
            <a:r>
              <a:rPr lang="en-US" b="1" dirty="0"/>
              <a:t>.</a:t>
            </a:r>
            <a:endParaRPr lang="en-US" dirty="0">
              <a:cs typeface="Calibri"/>
            </a:endParaRPr>
          </a:p>
          <a:p>
            <a:pPr marL="171450" indent="-171450">
              <a:lnSpc>
                <a:spcPct val="110000"/>
              </a:lnSpc>
              <a:spcBef>
                <a:spcPts val="900"/>
              </a:spcBef>
              <a:spcAft>
                <a:spcPts val="600"/>
              </a:spcAft>
              <a:buFont typeface="Arial"/>
              <a:buChar char="•"/>
            </a:pPr>
            <a:r>
              <a:rPr lang="en-US" dirty="0">
                <a:cs typeface="Calibri"/>
              </a:rPr>
              <a:t>Part 1 of these presentations focused on patterns of scientific collaboration (or co-authorship). Today, I’ll discuss the </a:t>
            </a:r>
            <a:r>
              <a:rPr lang="en-US" b="1" dirty="0">
                <a:cs typeface="Calibri"/>
              </a:rPr>
              <a:t>results, key takeaways &amp; next steps </a:t>
            </a:r>
            <a:r>
              <a:rPr lang="en-US" dirty="0">
                <a:cs typeface="Calibri"/>
              </a:rPr>
              <a:t>of the</a:t>
            </a:r>
            <a:r>
              <a:rPr lang="en-US" b="1" dirty="0">
                <a:cs typeface="Calibri"/>
              </a:rPr>
              <a:t> contents of scientific output </a:t>
            </a:r>
            <a:r>
              <a:rPr lang="en-US" dirty="0">
                <a:cs typeface="Calibri"/>
              </a:rPr>
              <a:t>in this presentation.</a:t>
            </a:r>
          </a:p>
          <a:p>
            <a:pPr marL="171450" indent="-171450">
              <a:lnSpc>
                <a:spcPct val="110000"/>
              </a:lnSpc>
              <a:spcBef>
                <a:spcPts val="900"/>
              </a:spcBef>
              <a:spcAft>
                <a:spcPts val="600"/>
              </a:spcAft>
              <a:buFont typeface="Arial"/>
              <a:buChar char="•"/>
            </a:pPr>
            <a:endParaRPr lang="en-US" dirty="0"/>
          </a:p>
          <a:p>
            <a:pPr marL="1030605" lvl="1" indent="-171450">
              <a:lnSpc>
                <a:spcPct val="110000"/>
              </a:lnSpc>
              <a:spcBef>
                <a:spcPts val="300"/>
              </a:spcBef>
              <a:spcAft>
                <a:spcPts val="400"/>
              </a:spcAft>
              <a:buFont typeface="Arial"/>
              <a:buChar char="•"/>
            </a:pPr>
            <a:r>
              <a:rPr lang="en-US" dirty="0"/>
              <a:t>1.  Patterns of Scientific Collaboration</a:t>
            </a:r>
            <a:endParaRPr lang="en-US" dirty="0">
              <a:cs typeface="Calibri"/>
            </a:endParaRPr>
          </a:p>
          <a:p>
            <a:pPr marL="1543050" lvl="3" indent="-226695">
              <a:lnSpc>
                <a:spcPct val="110000"/>
              </a:lnSpc>
              <a:spcBef>
                <a:spcPts val="300"/>
              </a:spcBef>
              <a:spcAft>
                <a:spcPts val="400"/>
              </a:spcAft>
              <a:buFont typeface="System Font Regular,Sans-Serif"/>
              <a:buChar char="–"/>
            </a:pPr>
            <a:r>
              <a:rPr lang="en-US" dirty="0"/>
              <a:t>In the first section, T&amp;E Team will describe the methods and results of the publication network analysis which allow for an understanding of the patterns of scientific collaboration among RADx-UP projects</a:t>
            </a:r>
            <a:endParaRPr lang="en-US" dirty="0">
              <a:cs typeface="Calibri"/>
            </a:endParaRPr>
          </a:p>
          <a:p>
            <a:pPr marL="1030605" lvl="1" indent="-171450">
              <a:lnSpc>
                <a:spcPct val="110000"/>
              </a:lnSpc>
              <a:spcBef>
                <a:spcPts val="300"/>
              </a:spcBef>
              <a:spcAft>
                <a:spcPts val="400"/>
              </a:spcAft>
              <a:buFont typeface="Arial"/>
              <a:buChar char="•"/>
            </a:pPr>
            <a:r>
              <a:rPr lang="en-US" dirty="0"/>
              <a:t>2. Contents of Scientific Collaboration</a:t>
            </a:r>
            <a:endParaRPr lang="en-US" dirty="0">
              <a:cs typeface="Calibri" panose="020F0502020204030204"/>
            </a:endParaRPr>
          </a:p>
          <a:p>
            <a:pPr marL="1543050" lvl="3" indent="-226695">
              <a:lnSpc>
                <a:spcPct val="110000"/>
              </a:lnSpc>
              <a:spcBef>
                <a:spcPts val="300"/>
              </a:spcBef>
              <a:spcAft>
                <a:spcPts val="400"/>
              </a:spcAft>
              <a:buFont typeface="System Font Regular,Sans-Serif"/>
              <a:buChar char="–"/>
            </a:pPr>
            <a:r>
              <a:rPr lang="en-US" dirty="0"/>
              <a:t>In the second section, T&amp;E Team will describe the methods and results of the publication network analysis which allow for an understanding of the contents of scientific collaboration among RADx-UP projects</a:t>
            </a:r>
            <a:endParaRPr lang="en-US" dirty="0">
              <a:cs typeface="Calibri" panose="020F0502020204030204"/>
            </a:endParaRPr>
          </a:p>
          <a:p>
            <a:pPr marL="1030605" lvl="1" indent="-171450">
              <a:lnSpc>
                <a:spcPct val="110000"/>
              </a:lnSpc>
              <a:spcBef>
                <a:spcPts val="300"/>
              </a:spcBef>
              <a:spcAft>
                <a:spcPts val="400"/>
              </a:spcAft>
              <a:buFont typeface="Arial"/>
              <a:buChar char="•"/>
            </a:pPr>
            <a:endParaRPr lang="en-US" dirty="0">
              <a:cs typeface="Calibri" panose="020F0502020204030204"/>
            </a:endParaRPr>
          </a:p>
          <a:p>
            <a:pPr marL="1030605" lvl="1" indent="-171450">
              <a:lnSpc>
                <a:spcPct val="110000"/>
              </a:lnSpc>
              <a:spcBef>
                <a:spcPts val="300"/>
              </a:spcBef>
              <a:spcAft>
                <a:spcPts val="400"/>
              </a:spcAft>
              <a:buFont typeface="Arial"/>
              <a:buChar cha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FFE7D01B-9512-7C4C-A071-216E09671EB7}" type="slidenum">
              <a:rPr lang="en-US" smtClean="0"/>
              <a:t>2</a:t>
            </a:fld>
            <a:endParaRPr lang="en-US"/>
          </a:p>
        </p:txBody>
      </p:sp>
    </p:spTree>
    <p:extLst>
      <p:ext uri="{BB962C8B-B14F-4D97-AF65-F5344CB8AC3E}">
        <p14:creationId xmlns:p14="http://schemas.microsoft.com/office/powerpoint/2010/main" val="124364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These preliminary results show different pockets where different topics tend to cluster together such as:</a:t>
            </a:r>
          </a:p>
          <a:p>
            <a:pPr marL="628650" lvl="1" indent="-171450">
              <a:buFont typeface="Arial" panose="020B0604020202020204" pitchFamily="34" charset="0"/>
              <a:buChar char="•"/>
            </a:pPr>
            <a:r>
              <a:rPr lang="en-US" strike="sngStrike" dirty="0"/>
              <a:t>A) School Studies</a:t>
            </a:r>
          </a:p>
          <a:p>
            <a:pPr marL="1085850" lvl="2" indent="-171450">
              <a:buFont typeface="Arial" panose="020B0604020202020204" pitchFamily="34" charset="0"/>
              <a:buChar char="•"/>
            </a:pPr>
            <a:r>
              <a:rPr lang="en-US" strike="sngStrike" dirty="0"/>
              <a:t>Magenta, quadrant 3</a:t>
            </a:r>
          </a:p>
          <a:p>
            <a:pPr marL="628650" lvl="1" indent="-171450">
              <a:buFont typeface="Arial" panose="020B0604020202020204" pitchFamily="34" charset="0"/>
              <a:buChar char="•"/>
            </a:pPr>
            <a:r>
              <a:rPr lang="en-US" strike="sngStrike" dirty="0"/>
              <a:t>B) Care Facility Studies</a:t>
            </a:r>
          </a:p>
          <a:p>
            <a:pPr marL="1085850" lvl="2" indent="-171450">
              <a:buFont typeface="Arial" panose="020B0604020202020204" pitchFamily="34" charset="0"/>
              <a:buChar char="•"/>
            </a:pPr>
            <a:r>
              <a:rPr lang="en-US" strike="sngStrike" dirty="0"/>
              <a:t>Cerulean, quadrant 1 &amp; 2</a:t>
            </a:r>
          </a:p>
          <a:p>
            <a:pPr marL="628650" lvl="1" indent="-171450">
              <a:buFont typeface="Arial" panose="020B0604020202020204" pitchFamily="34" charset="0"/>
              <a:buChar char="•"/>
            </a:pPr>
            <a:r>
              <a:rPr lang="en-US" strike="noStrike" dirty="0"/>
              <a:t>C) Publications that use Community Engagement strategies with underserved populations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noStrike" dirty="0"/>
              <a:t>Tan: </a:t>
            </a:r>
            <a:r>
              <a:rPr lang="en-US" b="1" i="0" strike="noStrike" dirty="0">
                <a:solidFill>
                  <a:srgbClr val="202122"/>
                </a:solidFill>
                <a:effectLst/>
                <a:latin typeface="Arial" panose="020B0604020202020204" pitchFamily="34" charset="0"/>
              </a:rPr>
              <a:t>focus groups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community meetings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Black</a:t>
            </a:r>
            <a:r>
              <a:rPr lang="en-US" b="0" i="0" strike="noStrike" dirty="0">
                <a:solidFill>
                  <a:srgbClr val="202122"/>
                </a:solidFill>
                <a:effectLst/>
                <a:latin typeface="Arial" panose="020B0604020202020204" pitchFamily="34" charset="0"/>
              </a:rPr>
              <a:t> and </a:t>
            </a:r>
            <a:r>
              <a:rPr lang="en-US" b="1" i="0" strike="noStrike" dirty="0">
                <a:solidFill>
                  <a:srgbClr val="202122"/>
                </a:solidFill>
                <a:effectLst/>
                <a:latin typeface="Arial" panose="020B0604020202020204" pitchFamily="34" charset="0"/>
              </a:rPr>
              <a:t>Hispanic</a:t>
            </a:r>
            <a:r>
              <a:rPr lang="en-US" b="0" i="0" strike="noStrike" dirty="0">
                <a:solidFill>
                  <a:srgbClr val="202122"/>
                </a:solidFill>
                <a:effectLst/>
                <a:latin typeface="Arial" panose="020B0604020202020204" pitchFamily="34" charset="0"/>
              </a:rPr>
              <a:t> UPs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noStrike" dirty="0"/>
              <a:t>Olive: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testing, using </a:t>
            </a:r>
            <a:r>
              <a:rPr lang="en-US" b="1" i="0" strike="noStrike" dirty="0">
                <a:solidFill>
                  <a:srgbClr val="202122"/>
                </a:solidFill>
                <a:effectLst/>
                <a:latin typeface="Arial" panose="020B0604020202020204" pitchFamily="34" charset="0"/>
              </a:rPr>
              <a:t>community events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partnerships</a:t>
            </a:r>
            <a:r>
              <a:rPr lang="en-US" b="0" i="0" strike="noStrike" dirty="0">
                <a:solidFill>
                  <a:srgbClr val="202122"/>
                </a:solidFill>
                <a:effectLst/>
                <a:latin typeface="Arial" panose="020B0604020202020204" pitchFamily="34" charset="0"/>
              </a:rPr>
              <a:t> to engage UPs who are </a:t>
            </a:r>
            <a:r>
              <a:rPr lang="en-US" b="1" i="0" strike="noStrike" dirty="0">
                <a:solidFill>
                  <a:srgbClr val="202122"/>
                </a:solidFill>
                <a:effectLst/>
                <a:latin typeface="Arial" panose="020B0604020202020204" pitchFamily="34" charset="0"/>
              </a:rPr>
              <a:t>urban</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indigenous</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lower SES</a:t>
            </a:r>
          </a:p>
          <a:p>
            <a:pPr marL="1085850" lvl="2" indent="-171450">
              <a:buFont typeface="Arial" panose="020B0604020202020204" pitchFamily="34" charset="0"/>
              <a:buChar char="•"/>
            </a:pPr>
            <a:r>
              <a:rPr lang="en-US" strike="noStrike" dirty="0"/>
              <a:t>Green: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vaccines, using </a:t>
            </a:r>
            <a:r>
              <a:rPr lang="en-US" b="1" i="0" strike="noStrike" dirty="0">
                <a:solidFill>
                  <a:srgbClr val="202122"/>
                </a:solidFill>
                <a:effectLst/>
                <a:latin typeface="Arial" panose="020B0604020202020204" pitchFamily="34" charset="0"/>
              </a:rPr>
              <a:t>print media</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social media</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advisory boards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Asian</a:t>
            </a:r>
            <a:r>
              <a:rPr lang="en-US" b="0" i="0" strike="noStrike" dirty="0">
                <a:solidFill>
                  <a:srgbClr val="202122"/>
                </a:solidFill>
                <a:effectLst/>
                <a:latin typeface="Arial" panose="020B0604020202020204" pitchFamily="34" charset="0"/>
              </a:rPr>
              <a:t> UPs at </a:t>
            </a:r>
            <a:r>
              <a:rPr lang="en-US" b="1" i="0" strike="noStrike" dirty="0">
                <a:solidFill>
                  <a:srgbClr val="202122"/>
                </a:solidFill>
                <a:effectLst/>
                <a:latin typeface="Arial" panose="020B0604020202020204" pitchFamily="34" charset="0"/>
              </a:rPr>
              <a:t>Community Health Centers</a:t>
            </a:r>
          </a:p>
          <a:p>
            <a:pPr marL="1085850" lvl="2" indent="-171450">
              <a:buFont typeface="Arial" panose="020B0604020202020204" pitchFamily="34" charset="0"/>
              <a:buChar char="•"/>
            </a:pPr>
            <a:endParaRPr lang="en-US" b="0" i="0" strike="noStrike" dirty="0">
              <a:solidFill>
                <a:srgbClr val="202122"/>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Salmon: Policy benefit of </a:t>
            </a:r>
            <a:r>
              <a:rPr lang="en-US" b="1" i="0" strike="noStrike" dirty="0">
                <a:solidFill>
                  <a:srgbClr val="202122"/>
                </a:solidFill>
                <a:effectLst/>
                <a:latin typeface="Arial" panose="020B0604020202020204" pitchFamily="34" charset="0"/>
              </a:rPr>
              <a:t>testing </a:t>
            </a:r>
            <a:r>
              <a:rPr lang="en-US" b="0" i="0" strike="noStrike" dirty="0">
                <a:solidFill>
                  <a:srgbClr val="202122"/>
                </a:solidFill>
                <a:effectLst/>
                <a:latin typeface="Arial" panose="020B0604020202020204" pitchFamily="34" charset="0"/>
              </a:rPr>
              <a:t>in</a:t>
            </a:r>
            <a:r>
              <a:rPr lang="en-US" b="1" i="0" strike="noStrike" dirty="0">
                <a:solidFill>
                  <a:srgbClr val="202122"/>
                </a:solidFill>
                <a:effectLst/>
                <a:latin typeface="Arial" panose="020B0604020202020204" pitchFamily="34" charset="0"/>
              </a:rPr>
              <a:t> quantitative </a:t>
            </a:r>
            <a:r>
              <a:rPr lang="en-US" b="0" i="0" strike="noStrike" dirty="0">
                <a:solidFill>
                  <a:srgbClr val="202122"/>
                </a:solidFill>
                <a:effectLst/>
                <a:latin typeface="Arial" panose="020B0604020202020204" pitchFamily="34" charset="0"/>
              </a:rPr>
              <a:t>or</a:t>
            </a:r>
            <a:r>
              <a:rPr lang="en-US" b="1" i="0" strike="noStrike" dirty="0">
                <a:solidFill>
                  <a:srgbClr val="202122"/>
                </a:solidFill>
                <a:effectLst/>
                <a:latin typeface="Arial" panose="020B0604020202020204" pitchFamily="34" charset="0"/>
              </a:rPr>
              <a:t> editorial </a:t>
            </a:r>
            <a:r>
              <a:rPr lang="en-US" b="0" i="0" strike="noStrike" dirty="0">
                <a:solidFill>
                  <a:srgbClr val="202122"/>
                </a:solidFill>
                <a:effectLst/>
                <a:latin typeface="Arial" panose="020B0604020202020204" pitchFamily="34" charset="0"/>
              </a:rPr>
              <a:t>publications</a:t>
            </a:r>
            <a:r>
              <a:rPr lang="en-US" b="1" i="0" strike="noStrike" dirty="0">
                <a:solidFill>
                  <a:srgbClr val="202122"/>
                </a:solidFill>
                <a:effectLst/>
                <a:latin typeface="Arial" panose="020B0604020202020204" pitchFamily="34" charset="0"/>
              </a:rPr>
              <a:t> </a:t>
            </a:r>
            <a:r>
              <a:rPr lang="en-US" b="0" i="0" strike="noStrike" dirty="0">
                <a:solidFill>
                  <a:srgbClr val="202122"/>
                </a:solidFill>
                <a:effectLst/>
                <a:latin typeface="Arial" panose="020B0604020202020204" pitchFamily="34" charset="0"/>
              </a:rPr>
              <a:t>in</a:t>
            </a:r>
            <a:r>
              <a:rPr lang="en-US" b="1" i="0" strike="noStrike" dirty="0">
                <a:solidFill>
                  <a:srgbClr val="202122"/>
                </a:solidFill>
                <a:effectLst/>
                <a:latin typeface="Arial" panose="020B0604020202020204" pitchFamily="34" charset="0"/>
              </a:rPr>
              <a:t> hospital </a:t>
            </a:r>
            <a:r>
              <a:rPr lang="en-US" b="0" i="0" strike="noStrike" dirty="0">
                <a:solidFill>
                  <a:srgbClr val="202122"/>
                </a:solidFill>
                <a:effectLst/>
                <a:latin typeface="Arial" panose="020B0604020202020204" pitchFamily="34" charset="0"/>
              </a:rPr>
              <a:t>settings—most common types of pubs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strike="noStrike" dirty="0">
              <a:solidFill>
                <a:srgbClr val="202122"/>
              </a:solidFill>
              <a:effectLst/>
              <a:latin typeface="Arial" panose="020B0604020202020204" pitchFamily="34" charset="0"/>
            </a:endParaRPr>
          </a:p>
          <a:p>
            <a:pPr marL="228600" lvl="0" indent="-228600">
              <a:buFont typeface="Arial" panose="020B0604020202020204" pitchFamily="34" charset="0"/>
              <a:buChar char="•"/>
            </a:pPr>
            <a:r>
              <a:rPr lang="en-US" b="0" i="0" strike="noStrike" dirty="0">
                <a:solidFill>
                  <a:srgbClr val="202122"/>
                </a:solidFill>
                <a:effectLst/>
                <a:latin typeface="Arial" panose="020B0604020202020204" pitchFamily="34" charset="0"/>
              </a:rPr>
              <a:t>Gray: </a:t>
            </a:r>
            <a:r>
              <a:rPr lang="en-US" b="1" i="0" strike="noStrike" dirty="0">
                <a:solidFill>
                  <a:srgbClr val="202122"/>
                </a:solidFill>
                <a:effectLst/>
                <a:latin typeface="Arial" panose="020B0604020202020204" pitchFamily="34" charset="0"/>
              </a:rPr>
              <a:t>Clinical</a:t>
            </a:r>
            <a:r>
              <a:rPr lang="en-US" b="0" i="0" strike="noStrike" dirty="0">
                <a:solidFill>
                  <a:srgbClr val="202122"/>
                </a:solidFill>
                <a:effectLst/>
                <a:latin typeface="Arial" panose="020B0604020202020204" pitchFamily="34" charset="0"/>
              </a:rPr>
              <a:t> benefit of testing, </a:t>
            </a:r>
            <a:r>
              <a:rPr lang="en-US" b="1" i="0" strike="noStrike" dirty="0">
                <a:solidFill>
                  <a:srgbClr val="202122"/>
                </a:solidFill>
                <a:effectLst/>
                <a:latin typeface="Arial" panose="020B0604020202020204" pitchFamily="34" charset="0"/>
              </a:rPr>
              <a:t>transportation</a:t>
            </a:r>
            <a:r>
              <a:rPr lang="en-US" b="0" i="0" strike="noStrike" dirty="0">
                <a:solidFill>
                  <a:srgbClr val="202122"/>
                </a:solidFill>
                <a:effectLst/>
                <a:latin typeface="Arial" panose="020B0604020202020204" pitchFamily="34" charset="0"/>
              </a:rPr>
              <a:t>, among </a:t>
            </a:r>
            <a:r>
              <a:rPr lang="en-US" b="1" i="0" strike="noStrike" dirty="0">
                <a:solidFill>
                  <a:srgbClr val="202122"/>
                </a:solidFill>
                <a:effectLst/>
                <a:latin typeface="Arial" panose="020B0604020202020204" pitchFamily="34" charset="0"/>
              </a:rPr>
              <a:t>rural </a:t>
            </a:r>
            <a:r>
              <a:rPr lang="en-US" b="0" i="0" strike="noStrike" dirty="0">
                <a:solidFill>
                  <a:srgbClr val="202122"/>
                </a:solidFill>
                <a:effectLst/>
                <a:latin typeface="Arial" panose="020B0604020202020204" pitchFamily="34" charset="0"/>
              </a:rPr>
              <a:t>UP in </a:t>
            </a:r>
            <a:r>
              <a:rPr lang="en-US" b="1" i="0" strike="noStrike" dirty="0">
                <a:solidFill>
                  <a:srgbClr val="202122"/>
                </a:solidFill>
                <a:effectLst/>
                <a:latin typeface="Arial" panose="020B0604020202020204" pitchFamily="34" charset="0"/>
              </a:rPr>
              <a:t>prison </a:t>
            </a:r>
            <a:r>
              <a:rPr lang="en-US" b="0" i="0" strike="noStrike" dirty="0">
                <a:solidFill>
                  <a:srgbClr val="202122"/>
                </a:solidFill>
                <a:effectLst/>
                <a:latin typeface="Arial" panose="020B0604020202020204" pitchFamily="34" charset="0"/>
              </a:rPr>
              <a:t>settings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Periwinkle: </a:t>
            </a:r>
            <a:r>
              <a:rPr lang="en-US" b="1" i="0" strike="noStrike" dirty="0">
                <a:solidFill>
                  <a:srgbClr val="202122"/>
                </a:solidFill>
                <a:effectLst/>
                <a:latin typeface="Arial" panose="020B0604020202020204" pitchFamily="34" charset="0"/>
              </a:rPr>
              <a:t>Clinical</a:t>
            </a:r>
            <a:r>
              <a:rPr lang="en-US" b="0" i="0" strike="noStrike" dirty="0">
                <a:solidFill>
                  <a:srgbClr val="202122"/>
                </a:solidFill>
                <a:effectLst/>
                <a:latin typeface="Arial" panose="020B0604020202020204" pitchFamily="34" charset="0"/>
              </a:rPr>
              <a:t> benefit of vaccine, </a:t>
            </a:r>
            <a:r>
              <a:rPr lang="en-US" b="1" i="0" strike="noStrike" dirty="0">
                <a:solidFill>
                  <a:srgbClr val="202122"/>
                </a:solidFill>
                <a:effectLst/>
                <a:latin typeface="Arial" panose="020B0604020202020204" pitchFamily="34" charset="0"/>
              </a:rPr>
              <a:t>clinical case study </a:t>
            </a:r>
            <a:r>
              <a:rPr lang="en-US" b="0" i="0" strike="noStrike" dirty="0">
                <a:solidFill>
                  <a:srgbClr val="202122"/>
                </a:solidFill>
                <a:effectLst/>
                <a:latin typeface="Arial" panose="020B0604020202020204" pitchFamily="34" charset="0"/>
              </a:rPr>
              <a:t>or </a:t>
            </a:r>
            <a:r>
              <a:rPr lang="en-US" b="1" i="0" strike="noStrike" dirty="0">
                <a:solidFill>
                  <a:srgbClr val="202122"/>
                </a:solidFill>
                <a:effectLst/>
                <a:latin typeface="Arial" panose="020B0604020202020204" pitchFamily="34" charset="0"/>
              </a:rPr>
              <a:t>lit review </a:t>
            </a:r>
            <a:r>
              <a:rPr lang="en-US" b="0" i="0" strike="noStrike" dirty="0">
                <a:solidFill>
                  <a:srgbClr val="202122"/>
                </a:solidFill>
                <a:effectLst/>
                <a:latin typeface="Arial" panose="020B0604020202020204" pitchFamily="34" charset="0"/>
              </a:rPr>
              <a:t>of </a:t>
            </a:r>
            <a:r>
              <a:rPr lang="en-US" b="1" i="0" strike="noStrike" dirty="0">
                <a:solidFill>
                  <a:srgbClr val="202122"/>
                </a:solidFill>
                <a:effectLst/>
                <a:latin typeface="Arial" panose="020B0604020202020204" pitchFamily="34" charset="0"/>
              </a:rPr>
              <a:t>in-home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B) Cerulean: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a:t>
            </a:r>
            <a:r>
              <a:rPr lang="en-US" b="1" i="0" strike="noStrike" dirty="0">
                <a:solidFill>
                  <a:srgbClr val="202122"/>
                </a:solidFill>
                <a:effectLst/>
                <a:latin typeface="Arial" panose="020B0604020202020204" pitchFamily="34" charset="0"/>
              </a:rPr>
              <a:t> policy </a:t>
            </a:r>
            <a:r>
              <a:rPr lang="en-US" b="0" i="0" strike="noStrike" dirty="0">
                <a:solidFill>
                  <a:srgbClr val="202122"/>
                </a:solidFill>
                <a:effectLst/>
                <a:latin typeface="Arial" panose="020B0604020202020204" pitchFamily="34" charset="0"/>
              </a:rPr>
              <a:t>benefits of vaccines among </a:t>
            </a:r>
            <a:r>
              <a:rPr lang="en-US" b="1" i="0" strike="noStrike" dirty="0">
                <a:solidFill>
                  <a:srgbClr val="202122"/>
                </a:solidFill>
                <a:effectLst/>
                <a:latin typeface="Arial" panose="020B0604020202020204" pitchFamily="34" charset="0"/>
              </a:rPr>
              <a:t>older adults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health care workers </a:t>
            </a:r>
            <a:r>
              <a:rPr lang="en-US" b="0" i="0" strike="noStrike" dirty="0">
                <a:solidFill>
                  <a:srgbClr val="202122"/>
                </a:solidFill>
                <a:effectLst/>
                <a:latin typeface="Arial" panose="020B0604020202020204" pitchFamily="34" charset="0"/>
              </a:rPr>
              <a:t>at </a:t>
            </a:r>
            <a:r>
              <a:rPr lang="en-US" b="1" i="0" strike="noStrike" dirty="0">
                <a:solidFill>
                  <a:srgbClr val="202122"/>
                </a:solidFill>
                <a:effectLst/>
                <a:latin typeface="Arial" panose="020B0604020202020204" pitchFamily="34" charset="0"/>
              </a:rPr>
              <a:t>vaccination sites</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care facilities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Lavender: </a:t>
            </a:r>
            <a:r>
              <a:rPr lang="en-US" b="1" i="0" strike="noStrike" dirty="0">
                <a:solidFill>
                  <a:srgbClr val="202122"/>
                </a:solidFill>
                <a:effectLst/>
                <a:latin typeface="Arial" panose="020B0604020202020204" pitchFamily="34" charset="0"/>
              </a:rPr>
              <a:t>peer influence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entertainment</a:t>
            </a:r>
            <a:r>
              <a:rPr lang="en-US" b="0" i="0" strike="noStrike" dirty="0">
                <a:solidFill>
                  <a:srgbClr val="202122"/>
                </a:solidFill>
                <a:effectLst/>
                <a:latin typeface="Arial" panose="020B0604020202020204" pitchFamily="34" charset="0"/>
              </a:rPr>
              <a:t> (as community engagement?) in </a:t>
            </a:r>
            <a:r>
              <a:rPr lang="en-US" b="1" i="0" strike="noStrike" dirty="0">
                <a:solidFill>
                  <a:srgbClr val="202122"/>
                </a:solidFill>
                <a:effectLst/>
                <a:latin typeface="Arial" panose="020B0604020202020204" pitchFamily="34" charset="0"/>
              </a:rPr>
              <a:t>qualitative </a:t>
            </a:r>
            <a:r>
              <a:rPr lang="en-US" b="0" i="0" strike="noStrike" dirty="0">
                <a:solidFill>
                  <a:srgbClr val="202122"/>
                </a:solidFill>
                <a:effectLst/>
                <a:latin typeface="Arial" panose="020B0604020202020204" pitchFamily="34" charset="0"/>
              </a:rPr>
              <a:t>or </a:t>
            </a:r>
            <a:r>
              <a:rPr lang="en-US" b="1" i="0" strike="noStrike" dirty="0">
                <a:solidFill>
                  <a:srgbClr val="202122"/>
                </a:solidFill>
                <a:effectLst/>
                <a:latin typeface="Arial" panose="020B0604020202020204" pitchFamily="34" charset="0"/>
              </a:rPr>
              <a:t>mixed methods </a:t>
            </a:r>
            <a:r>
              <a:rPr lang="en-US" b="0" i="0" strike="noStrike" dirty="0">
                <a:solidFill>
                  <a:srgbClr val="202122"/>
                </a:solidFill>
                <a:effectLst/>
                <a:latin typeface="Arial" panose="020B0604020202020204" pitchFamily="34" charset="0"/>
              </a:rPr>
              <a:t>studies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Tan: </a:t>
            </a:r>
            <a:r>
              <a:rPr lang="en-US" b="1" i="0" strike="noStrike" dirty="0">
                <a:solidFill>
                  <a:srgbClr val="202122"/>
                </a:solidFill>
                <a:effectLst/>
                <a:latin typeface="Arial" panose="020B0604020202020204" pitchFamily="34" charset="0"/>
              </a:rPr>
              <a:t>focus groups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community meetings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Black</a:t>
            </a:r>
            <a:r>
              <a:rPr lang="en-US" b="0" i="0" strike="noStrike" dirty="0">
                <a:solidFill>
                  <a:srgbClr val="202122"/>
                </a:solidFill>
                <a:effectLst/>
                <a:latin typeface="Arial" panose="020B0604020202020204" pitchFamily="34" charset="0"/>
              </a:rPr>
              <a:t> and </a:t>
            </a:r>
            <a:r>
              <a:rPr lang="en-US" b="1" i="0" strike="noStrike" dirty="0">
                <a:solidFill>
                  <a:srgbClr val="202122"/>
                </a:solidFill>
                <a:effectLst/>
                <a:latin typeface="Arial" panose="020B0604020202020204" pitchFamily="34" charset="0"/>
              </a:rPr>
              <a:t>Hispanic</a:t>
            </a:r>
            <a:r>
              <a:rPr lang="en-US" b="0" i="0" strike="noStrike" dirty="0">
                <a:solidFill>
                  <a:srgbClr val="202122"/>
                </a:solidFill>
                <a:effectLst/>
                <a:latin typeface="Arial" panose="020B0604020202020204" pitchFamily="34" charset="0"/>
              </a:rPr>
              <a:t> UPs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Olive: </a:t>
            </a:r>
            <a:r>
              <a:rPr lang="en-US" b="1" i="0" strike="noStrike" dirty="0">
                <a:solidFill>
                  <a:srgbClr val="202122"/>
                </a:solidFill>
                <a:effectLst/>
                <a:latin typeface="Arial" panose="020B0604020202020204" pitchFamily="34" charset="0"/>
              </a:rPr>
              <a:t>public health </a:t>
            </a:r>
            <a:r>
              <a:rPr lang="en-US" b="0" i="0" strike="noStrike" dirty="0">
                <a:solidFill>
                  <a:srgbClr val="202122"/>
                </a:solidFill>
                <a:effectLst/>
                <a:latin typeface="Arial" panose="020B0604020202020204" pitchFamily="34" charset="0"/>
              </a:rPr>
              <a:t>&amp;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testing, using </a:t>
            </a:r>
            <a:r>
              <a:rPr lang="en-US" b="1" i="0" strike="noStrike" dirty="0">
                <a:solidFill>
                  <a:srgbClr val="202122"/>
                </a:solidFill>
                <a:effectLst/>
                <a:latin typeface="Arial" panose="020B0604020202020204" pitchFamily="34" charset="0"/>
              </a:rPr>
              <a:t>community events </a:t>
            </a:r>
            <a:r>
              <a:rPr lang="en-US" b="0" i="0" strike="noStrike" dirty="0">
                <a:solidFill>
                  <a:srgbClr val="202122"/>
                </a:solidFill>
                <a:effectLst/>
                <a:latin typeface="Arial" panose="020B0604020202020204" pitchFamily="34" charset="0"/>
              </a:rPr>
              <a:t>and </a:t>
            </a:r>
            <a:r>
              <a:rPr lang="en-US" b="1" i="0" strike="noStrike" dirty="0">
                <a:solidFill>
                  <a:srgbClr val="202122"/>
                </a:solidFill>
                <a:effectLst/>
                <a:latin typeface="Arial" panose="020B0604020202020204" pitchFamily="34" charset="0"/>
              </a:rPr>
              <a:t>partnerships</a:t>
            </a:r>
            <a:r>
              <a:rPr lang="en-US" b="0" i="0" strike="noStrike" dirty="0">
                <a:solidFill>
                  <a:srgbClr val="202122"/>
                </a:solidFill>
                <a:effectLst/>
                <a:latin typeface="Arial" panose="020B0604020202020204" pitchFamily="34" charset="0"/>
              </a:rPr>
              <a:t> to engage UPs who are </a:t>
            </a:r>
            <a:r>
              <a:rPr lang="en-US" b="1" i="0" strike="noStrike" dirty="0">
                <a:solidFill>
                  <a:srgbClr val="202122"/>
                </a:solidFill>
                <a:effectLst/>
                <a:latin typeface="Arial" panose="020B0604020202020204" pitchFamily="34" charset="0"/>
              </a:rPr>
              <a:t>urban</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indigenous</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lower SES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A) Magenta: </a:t>
            </a:r>
            <a:r>
              <a:rPr lang="en-US" b="1" i="0" strike="noStrike" dirty="0">
                <a:solidFill>
                  <a:srgbClr val="202122"/>
                </a:solidFill>
                <a:effectLst/>
                <a:latin typeface="Arial" panose="020B0604020202020204" pitchFamily="34" charset="0"/>
              </a:rPr>
              <a:t>School</a:t>
            </a:r>
            <a:r>
              <a:rPr lang="en-US" b="0" i="0" strike="noStrike" dirty="0">
                <a:solidFill>
                  <a:srgbClr val="202122"/>
                </a:solidFill>
                <a:effectLst/>
                <a:latin typeface="Arial" panose="020B0604020202020204" pitchFamily="34" charset="0"/>
              </a:rPr>
              <a:t> setting, UPs: </a:t>
            </a:r>
            <a:r>
              <a:rPr lang="en-US" b="1" i="0" strike="noStrike" dirty="0">
                <a:solidFill>
                  <a:srgbClr val="202122"/>
                </a:solidFill>
                <a:effectLst/>
                <a:latin typeface="Arial" panose="020B0604020202020204" pitchFamily="34" charset="0"/>
              </a:rPr>
              <a:t>Children</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Teacher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C) Green: </a:t>
            </a:r>
            <a:r>
              <a:rPr lang="en-US" b="1" i="0" strike="noStrike" dirty="0">
                <a:solidFill>
                  <a:srgbClr val="202122"/>
                </a:solidFill>
                <a:effectLst/>
                <a:latin typeface="Arial" panose="020B0604020202020204" pitchFamily="34" charset="0"/>
              </a:rPr>
              <a:t>Economic</a:t>
            </a:r>
            <a:r>
              <a:rPr lang="en-US" b="0" i="0" strike="noStrike" dirty="0">
                <a:solidFill>
                  <a:srgbClr val="202122"/>
                </a:solidFill>
                <a:effectLst/>
                <a:latin typeface="Arial" panose="020B0604020202020204" pitchFamily="34" charset="0"/>
              </a:rPr>
              <a:t> benefits of vaccines, using </a:t>
            </a:r>
            <a:r>
              <a:rPr lang="en-US" b="1" i="0" strike="noStrike" dirty="0">
                <a:solidFill>
                  <a:srgbClr val="202122"/>
                </a:solidFill>
                <a:effectLst/>
                <a:latin typeface="Arial" panose="020B0604020202020204" pitchFamily="34" charset="0"/>
              </a:rPr>
              <a:t>print media</a:t>
            </a:r>
            <a:r>
              <a:rPr lang="en-US" b="0" i="0" strike="noStrike" dirty="0">
                <a:solidFill>
                  <a:srgbClr val="202122"/>
                </a:solidFill>
                <a:effectLst/>
                <a:latin typeface="Arial" panose="020B0604020202020204" pitchFamily="34" charset="0"/>
              </a:rPr>
              <a:t>, </a:t>
            </a:r>
            <a:r>
              <a:rPr lang="en-US" b="1" i="0" strike="noStrike" dirty="0">
                <a:solidFill>
                  <a:srgbClr val="202122"/>
                </a:solidFill>
                <a:effectLst/>
                <a:latin typeface="Arial" panose="020B0604020202020204" pitchFamily="34" charset="0"/>
              </a:rPr>
              <a:t>social media</a:t>
            </a:r>
            <a:r>
              <a:rPr lang="en-US" b="0" i="0" strike="noStrike" dirty="0">
                <a:solidFill>
                  <a:srgbClr val="202122"/>
                </a:solidFill>
                <a:effectLst/>
                <a:latin typeface="Arial" panose="020B0604020202020204" pitchFamily="34" charset="0"/>
              </a:rPr>
              <a:t>, or </a:t>
            </a:r>
            <a:r>
              <a:rPr lang="en-US" b="1" i="0" strike="noStrike" dirty="0">
                <a:solidFill>
                  <a:srgbClr val="202122"/>
                </a:solidFill>
                <a:effectLst/>
                <a:latin typeface="Arial" panose="020B0604020202020204" pitchFamily="34" charset="0"/>
              </a:rPr>
              <a:t>advisory boards </a:t>
            </a:r>
            <a:r>
              <a:rPr lang="en-US" b="0" i="0" strike="noStrike" dirty="0">
                <a:solidFill>
                  <a:srgbClr val="202122"/>
                </a:solidFill>
                <a:effectLst/>
                <a:latin typeface="Arial" panose="020B0604020202020204" pitchFamily="34" charset="0"/>
              </a:rPr>
              <a:t>to engage </a:t>
            </a:r>
            <a:r>
              <a:rPr lang="en-US" b="1" i="0" strike="noStrike" dirty="0">
                <a:solidFill>
                  <a:srgbClr val="202122"/>
                </a:solidFill>
                <a:effectLst/>
                <a:latin typeface="Arial" panose="020B0604020202020204" pitchFamily="34" charset="0"/>
              </a:rPr>
              <a:t>Asian</a:t>
            </a:r>
            <a:r>
              <a:rPr lang="en-US" b="0" i="0" strike="noStrike" dirty="0">
                <a:solidFill>
                  <a:srgbClr val="202122"/>
                </a:solidFill>
                <a:effectLst/>
                <a:latin typeface="Arial" panose="020B0604020202020204" pitchFamily="34" charset="0"/>
              </a:rPr>
              <a:t> UPs at </a:t>
            </a:r>
            <a:r>
              <a:rPr lang="en-US" b="1" i="0" strike="noStrike" dirty="0">
                <a:solidFill>
                  <a:srgbClr val="202122"/>
                </a:solidFill>
                <a:effectLst/>
                <a:latin typeface="Arial" panose="020B0604020202020204" pitchFamily="34" charset="0"/>
              </a:rPr>
              <a:t>Community Health Centers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strike="noStrike" dirty="0">
                <a:solidFill>
                  <a:srgbClr val="202122"/>
                </a:solidFill>
                <a:effectLst/>
                <a:latin typeface="Arial" panose="020B0604020202020204" pitchFamily="34" charset="0"/>
              </a:rPr>
              <a:t>Light pink: </a:t>
            </a:r>
            <a:r>
              <a:rPr lang="en-US" b="1" i="0" strike="noStrike" dirty="0">
                <a:solidFill>
                  <a:srgbClr val="202122"/>
                </a:solidFill>
                <a:effectLst/>
                <a:latin typeface="Arial" panose="020B0604020202020204" pitchFamily="34" charset="0"/>
              </a:rPr>
              <a:t>broadcast media </a:t>
            </a:r>
            <a:r>
              <a:rPr lang="en-US" b="0" i="0" strike="noStrike" dirty="0">
                <a:solidFill>
                  <a:srgbClr val="202122"/>
                </a:solidFill>
                <a:effectLst/>
                <a:latin typeface="Arial" panose="020B0604020202020204" pitchFamily="34" charset="0"/>
              </a:rPr>
              <a:t>as community engagement</a:t>
            </a:r>
          </a:p>
        </p:txBody>
      </p:sp>
      <p:sp>
        <p:nvSpPr>
          <p:cNvPr id="4" name="Slide Number Placeholder 3"/>
          <p:cNvSpPr>
            <a:spLocks noGrp="1"/>
          </p:cNvSpPr>
          <p:nvPr>
            <p:ph type="sldNum" sz="quarter" idx="5"/>
          </p:nvPr>
        </p:nvSpPr>
        <p:spPr/>
        <p:txBody>
          <a:bodyPr/>
          <a:lstStyle/>
          <a:p>
            <a:fld id="{FFE7D01B-9512-7C4C-A071-216E09671EB7}" type="slidenum">
              <a:rPr lang="en-US" smtClean="0"/>
              <a:t>20</a:t>
            </a:fld>
            <a:endParaRPr lang="en-US"/>
          </a:p>
        </p:txBody>
      </p:sp>
    </p:spTree>
    <p:extLst>
      <p:ext uri="{BB962C8B-B14F-4D97-AF65-F5344CB8AC3E}">
        <p14:creationId xmlns:p14="http://schemas.microsoft.com/office/powerpoint/2010/main" val="2023799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what are some key takeaways from this exploratory analysis?</a:t>
            </a:r>
          </a:p>
          <a:p>
            <a:pPr marL="171450" indent="-171450">
              <a:buFont typeface="Arial" panose="020B0604020202020204" pitchFamily="34" charset="0"/>
              <a:buChar char="•"/>
            </a:pPr>
            <a:r>
              <a:rPr lang="en-US" dirty="0"/>
              <a:t>RADx-UP publications study a variety of substantive </a:t>
            </a:r>
            <a:r>
              <a:rPr lang="en-US" b="1" dirty="0"/>
              <a:t>topics</a:t>
            </a:r>
            <a:r>
              <a:rPr lang="en-US" dirty="0"/>
              <a:t> and </a:t>
            </a:r>
            <a:r>
              <a:rPr lang="en-US" b="1" dirty="0"/>
              <a:t>underserved</a:t>
            </a:r>
            <a:r>
              <a:rPr lang="en-US" dirty="0"/>
              <a:t> </a:t>
            </a:r>
            <a:r>
              <a:rPr lang="en-US" b="1" dirty="0"/>
              <a:t>populations</a:t>
            </a:r>
            <a:r>
              <a:rPr lang="en-US" dirty="0"/>
              <a:t> in </a:t>
            </a:r>
            <a:r>
              <a:rPr lang="en-US" b="1" dirty="0"/>
              <a:t>multiple</a:t>
            </a:r>
            <a:r>
              <a:rPr lang="en-US" dirty="0"/>
              <a:t> </a:t>
            </a:r>
            <a:r>
              <a:rPr lang="en-US" b="1" dirty="0"/>
              <a:t>settings</a:t>
            </a:r>
            <a:r>
              <a:rPr lang="en-US" dirty="0"/>
              <a:t>, using a wide set of </a:t>
            </a:r>
            <a:r>
              <a:rPr lang="en-US" b="1" dirty="0"/>
              <a:t>methods</a:t>
            </a:r>
            <a:r>
              <a:rPr lang="en-US" dirty="0"/>
              <a:t>. </a:t>
            </a:r>
          </a:p>
          <a:p>
            <a:pPr marL="171450" indent="-171450">
              <a:buFont typeface="Arial" panose="020B0604020202020204" pitchFamily="34" charset="0"/>
              <a:buChar char="•"/>
            </a:pPr>
            <a:r>
              <a:rPr lang="en-US" dirty="0"/>
              <a:t>These topics include racial and ethnic minorities, at-risk populations, and COVID-related topics that are consistent with the </a:t>
            </a:r>
            <a:r>
              <a:rPr lang="en-US" b="1" dirty="0"/>
              <a:t>goals</a:t>
            </a:r>
            <a:r>
              <a:rPr lang="en-US" dirty="0"/>
              <a:t> of RADx-UP. 	</a:t>
            </a:r>
          </a:p>
          <a:p>
            <a:pPr marL="171450" indent="-171450">
              <a:buFont typeface="Arial" panose="020B0604020202020204" pitchFamily="34" charset="0"/>
              <a:buChar char="•"/>
            </a:pPr>
            <a:r>
              <a:rPr lang="en-US" dirty="0"/>
              <a:t>The observed diversity in approaches and topics of study also represents an opportunity to bring together teams with </a:t>
            </a:r>
            <a:r>
              <a:rPr lang="en-US" b="1" dirty="0"/>
              <a:t>complementing skills and resources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publications dashboard is a great tool for stakeholders to identify knowledge gaps and potential opportunities for collaboration.</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21</a:t>
            </a:fld>
            <a:endParaRPr lang="en-US"/>
          </a:p>
        </p:txBody>
      </p:sp>
    </p:spTree>
    <p:extLst>
      <p:ext uri="{BB962C8B-B14F-4D97-AF65-F5344CB8AC3E}">
        <p14:creationId xmlns:p14="http://schemas.microsoft.com/office/powerpoint/2010/main" val="508923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RADx-UP could measure its impact on novel underserved populations this analysis identified, such as people with lower SES populations and healthcare workers. </a:t>
            </a:r>
          </a:p>
          <a:p>
            <a:pPr marL="171450" indent="-171450">
              <a:buFont typeface="Arial" panose="020B0604020202020204" pitchFamily="34" charset="0"/>
              <a:buChar char="•"/>
            </a:pPr>
            <a:r>
              <a:rPr lang="en-US" dirty="0"/>
              <a:t>Researchers could identify possible future studies in the underexplored parts of that graph, like novel combinations of location, population and engagement (e.g., Lower SES, peer influence and policy benefits of vaccine uptake)</a:t>
            </a:r>
          </a:p>
          <a:p>
            <a:pPr marL="171450" indent="-171450">
              <a:buFont typeface="Arial" panose="020B0604020202020204" pitchFamily="34" charset="0"/>
              <a:buChar char="•"/>
            </a:pPr>
            <a:r>
              <a:rPr lang="en-US" dirty="0"/>
              <a:t>Stakeholders could also use the publications dashboard to identify knowledge gaps and potential opportunities for collaboration.</a:t>
            </a:r>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22</a:t>
            </a:fld>
            <a:endParaRPr lang="en-US"/>
          </a:p>
        </p:txBody>
      </p:sp>
    </p:spTree>
    <p:extLst>
      <p:ext uri="{BB962C8B-B14F-4D97-AF65-F5344CB8AC3E}">
        <p14:creationId xmlns:p14="http://schemas.microsoft.com/office/powerpoint/2010/main" val="48873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340" indent="-180340"/>
            <a:r>
              <a:rPr lang="en-US" dirty="0"/>
              <a:t>What are our next steps?</a:t>
            </a:r>
          </a:p>
          <a:p>
            <a:pPr marL="180340" indent="-180340">
              <a:buFont typeface="Arial" panose="020B0604020202020204" pitchFamily="34" charset="0"/>
              <a:buChar char="•"/>
            </a:pPr>
            <a:r>
              <a:rPr lang="en-US" dirty="0"/>
              <a:t>T&amp;E will continue to evaluate RADx-UP publications data through: </a:t>
            </a:r>
            <a:r>
              <a:rPr lang="en-US" b="1" dirty="0"/>
              <a:t>Network Analysis </a:t>
            </a:r>
            <a:r>
              <a:rPr lang="en-US" b="0" dirty="0"/>
              <a:t>(like the one we presented 2 weeks ago), </a:t>
            </a:r>
            <a:r>
              <a:rPr lang="en-US" dirty="0"/>
              <a:t>Content Analysis, and Bibliometrics Analysis to synthesize key findings and encourage project collaboration. </a:t>
            </a:r>
          </a:p>
          <a:p>
            <a:endParaRPr lang="en-US" dirty="0"/>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23</a:t>
            </a:fld>
            <a:endParaRPr lang="en-US"/>
          </a:p>
        </p:txBody>
      </p:sp>
    </p:spTree>
    <p:extLst>
      <p:ext uri="{BB962C8B-B14F-4D97-AF65-F5344CB8AC3E}">
        <p14:creationId xmlns:p14="http://schemas.microsoft.com/office/powerpoint/2010/main" val="1171153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340" indent="-180340"/>
            <a:r>
              <a:rPr lang="en-US" dirty="0"/>
              <a:t>T&amp;E will also d</a:t>
            </a:r>
            <a:r>
              <a:rPr lang="en-US" dirty="0">
                <a:ea typeface="+mj-lt"/>
                <a:cs typeface="+mj-lt"/>
              </a:rPr>
              <a:t>isseminate findings and work with other RADx-UP teams to use findings to support:</a:t>
            </a:r>
            <a:endParaRPr lang="en-US" dirty="0"/>
          </a:p>
          <a:p>
            <a:pPr marL="807720" lvl="1" indent="-342900">
              <a:lnSpc>
                <a:spcPct val="100000"/>
              </a:lnSpc>
              <a:spcBef>
                <a:spcPts val="300"/>
              </a:spcBef>
              <a:buClr>
                <a:srgbClr val="4B9CD3"/>
              </a:buClr>
              <a:buFont typeface="Courier New" panose="020B0604020202020204" pitchFamily="34" charset="0"/>
              <a:buChar char="o"/>
            </a:pPr>
            <a:r>
              <a:rPr lang="en-US" dirty="0">
                <a:ea typeface="+mj-lt"/>
                <a:cs typeface="+mj-lt"/>
              </a:rPr>
              <a:t>Group Model Building</a:t>
            </a:r>
            <a:endParaRPr lang="en-US" i="0" dirty="0">
              <a:ea typeface="+mj-lt"/>
              <a:cs typeface="+mj-lt"/>
            </a:endParaRPr>
          </a:p>
          <a:p>
            <a:pPr marL="807720" lvl="1" indent="-342900">
              <a:lnSpc>
                <a:spcPct val="100000"/>
              </a:lnSpc>
              <a:spcBef>
                <a:spcPts val="300"/>
              </a:spcBef>
              <a:buClr>
                <a:srgbClr val="4B9CD3"/>
              </a:buClr>
              <a:buFont typeface="Courier New" panose="020B0604020202020204" pitchFamily="34" charset="0"/>
              <a:buChar char="o"/>
            </a:pPr>
            <a:r>
              <a:rPr lang="en-US" i="0" dirty="0">
                <a:ea typeface="+mj-lt"/>
                <a:cs typeface="+mj-lt"/>
              </a:rPr>
              <a:t>Work Groups</a:t>
            </a:r>
          </a:p>
          <a:p>
            <a:pPr marL="807720" lvl="1" indent="-342900">
              <a:lnSpc>
                <a:spcPct val="100000"/>
              </a:lnSpc>
              <a:spcBef>
                <a:spcPts val="300"/>
              </a:spcBef>
              <a:buClr>
                <a:srgbClr val="4B9CD3"/>
              </a:buClr>
              <a:buFont typeface="Courier New" panose="020B0604020202020204" pitchFamily="34" charset="0"/>
              <a:buChar char="o"/>
            </a:pPr>
            <a:r>
              <a:rPr lang="en-US" dirty="0">
                <a:ea typeface="+mj-lt"/>
                <a:cs typeface="+mj-lt"/>
              </a:rPr>
              <a:t>Evidence Academy</a:t>
            </a:r>
            <a:endParaRPr lang="en-US" i="0" dirty="0">
              <a:ea typeface="+mj-lt"/>
              <a:cs typeface="+mj-lt"/>
            </a:endParaRPr>
          </a:p>
          <a:p>
            <a:pPr marL="807720" lvl="1" indent="-342900">
              <a:lnSpc>
                <a:spcPct val="100000"/>
              </a:lnSpc>
              <a:spcBef>
                <a:spcPts val="300"/>
              </a:spcBef>
              <a:buClr>
                <a:srgbClr val="4B9CD3"/>
              </a:buClr>
              <a:buFont typeface="Courier New" panose="020B0604020202020204" pitchFamily="34" charset="0"/>
              <a:buChar char="o"/>
            </a:pPr>
            <a:r>
              <a:rPr lang="en-US" i="0" dirty="0">
                <a:ea typeface="+mj-lt"/>
                <a:cs typeface="+mj-lt"/>
              </a:rPr>
              <a:t>Partnering for Impact</a:t>
            </a:r>
          </a:p>
          <a:p>
            <a:pPr marL="807720" lvl="1" indent="-342900">
              <a:lnSpc>
                <a:spcPct val="100000"/>
              </a:lnSpc>
              <a:spcBef>
                <a:spcPts val="300"/>
              </a:spcBef>
              <a:buClr>
                <a:srgbClr val="4B9CD3"/>
              </a:buClr>
              <a:buFont typeface="Courier New" panose="020B0604020202020204" pitchFamily="34" charset="0"/>
              <a:buChar char="o"/>
            </a:pPr>
            <a:r>
              <a:rPr lang="en-US" dirty="0">
                <a:ea typeface="+mj-lt"/>
                <a:cs typeface="+mj-lt"/>
              </a:rPr>
              <a:t>Communications team</a:t>
            </a:r>
          </a:p>
          <a:p>
            <a:pPr marL="7620" lvl="0" indent="0">
              <a:lnSpc>
                <a:spcPct val="100000"/>
              </a:lnSpc>
              <a:spcBef>
                <a:spcPts val="300"/>
              </a:spcBef>
              <a:buClr>
                <a:srgbClr val="4B9CD3"/>
              </a:buClr>
              <a:buFont typeface="Courier New" panose="020B0604020202020204" pitchFamily="34" charset="0"/>
              <a:buNone/>
            </a:pPr>
            <a:r>
              <a:rPr lang="en-US" i="0" dirty="0">
                <a:ea typeface="+mj-lt"/>
                <a:cs typeface="+mj-lt"/>
              </a:rPr>
              <a:t>in their work to increase scholarly output, particularly with co-authors from underserved communities or community-serving organizations.</a:t>
            </a:r>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24</a:t>
            </a:fld>
            <a:endParaRPr lang="en-US"/>
          </a:p>
        </p:txBody>
      </p:sp>
    </p:spTree>
    <p:extLst>
      <p:ext uri="{BB962C8B-B14F-4D97-AF65-F5344CB8AC3E}">
        <p14:creationId xmlns:p14="http://schemas.microsoft.com/office/powerpoint/2010/main" val="4023204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our presentation. Thank you!</a:t>
            </a:r>
          </a:p>
        </p:txBody>
      </p:sp>
      <p:sp>
        <p:nvSpPr>
          <p:cNvPr id="4" name="Slide Number Placeholder 3"/>
          <p:cNvSpPr>
            <a:spLocks noGrp="1"/>
          </p:cNvSpPr>
          <p:nvPr>
            <p:ph type="sldNum" sz="quarter" idx="5"/>
          </p:nvPr>
        </p:nvSpPr>
        <p:spPr/>
        <p:txBody>
          <a:bodyPr/>
          <a:lstStyle/>
          <a:p>
            <a:fld id="{FFE7D01B-9512-7C4C-A071-216E09671EB7}" type="slidenum">
              <a:rPr lang="en-US" smtClean="0"/>
              <a:t>25</a:t>
            </a:fld>
            <a:endParaRPr lang="en-US"/>
          </a:p>
        </p:txBody>
      </p:sp>
    </p:spTree>
    <p:extLst>
      <p:ext uri="{BB962C8B-B14F-4D97-AF65-F5344CB8AC3E}">
        <p14:creationId xmlns:p14="http://schemas.microsoft.com/office/powerpoint/2010/main" val="378132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E7D01B-9512-7C4C-A071-216E09671EB7}" type="slidenum">
              <a:rPr lang="en-US" smtClean="0"/>
              <a:t>26</a:t>
            </a:fld>
            <a:endParaRPr lang="en-US"/>
          </a:p>
        </p:txBody>
      </p:sp>
    </p:spTree>
    <p:extLst>
      <p:ext uri="{BB962C8B-B14F-4D97-AF65-F5344CB8AC3E}">
        <p14:creationId xmlns:p14="http://schemas.microsoft.com/office/powerpoint/2010/main" val="1860158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E7D01B-9512-7C4C-A071-216E09671EB7}" type="slidenum">
              <a:rPr lang="en-US" smtClean="0"/>
              <a:t>27</a:t>
            </a:fld>
            <a:endParaRPr lang="en-US"/>
          </a:p>
        </p:txBody>
      </p:sp>
    </p:spTree>
    <p:extLst>
      <p:ext uri="{BB962C8B-B14F-4D97-AF65-F5344CB8AC3E}">
        <p14:creationId xmlns:p14="http://schemas.microsoft.com/office/powerpoint/2010/main" val="2946634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E7D01B-9512-7C4C-A071-216E09671EB7}" type="slidenum">
              <a:rPr lang="en-US" smtClean="0"/>
              <a:t>28</a:t>
            </a:fld>
            <a:endParaRPr lang="en-US"/>
          </a:p>
        </p:txBody>
      </p:sp>
    </p:spTree>
    <p:extLst>
      <p:ext uri="{BB962C8B-B14F-4D97-AF65-F5344CB8AC3E}">
        <p14:creationId xmlns:p14="http://schemas.microsoft.com/office/powerpoint/2010/main" val="2946634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E7D01B-9512-7C4C-A071-216E09671EB7}" type="slidenum">
              <a:rPr lang="en-US" smtClean="0"/>
              <a:t>29</a:t>
            </a:fld>
            <a:endParaRPr lang="en-US"/>
          </a:p>
        </p:txBody>
      </p:sp>
    </p:spTree>
    <p:extLst>
      <p:ext uri="{BB962C8B-B14F-4D97-AF65-F5344CB8AC3E}">
        <p14:creationId xmlns:p14="http://schemas.microsoft.com/office/powerpoint/2010/main" val="2946634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Our approach was to use Multiple Correspondence Analysis (or MCA) to explore the contents of RADx-UP publications, identified through mid-March 2022.</a:t>
            </a:r>
          </a:p>
          <a:p>
            <a:endParaRPr lang="en-US" b="1" dirty="0"/>
          </a:p>
          <a:p>
            <a:r>
              <a:rPr lang="en-US" b="1" dirty="0"/>
              <a:t>If you’re familiar with Principal Component Analysis (or PCA), you’d know that PCA reduces a large dataset to just a few intrinsic &amp; meaningful components, dimensions, or features </a:t>
            </a:r>
            <a:r>
              <a:rPr lang="en-US" dirty="0"/>
              <a:t>(with +/- correlation; 0=no correlation), </a:t>
            </a:r>
            <a:r>
              <a:rPr lang="en-US" b="1" dirty="0"/>
              <a:t>based on </a:t>
            </a:r>
            <a:r>
              <a:rPr lang="en-US" b="0" dirty="0"/>
              <a:t>(variance in) </a:t>
            </a:r>
            <a:r>
              <a:rPr lang="en-US" b="1" dirty="0"/>
              <a:t>the dataset</a:t>
            </a:r>
            <a:r>
              <a:rPr lang="en-US" dirty="0"/>
              <a:t>: </a:t>
            </a:r>
          </a:p>
          <a:p>
            <a:r>
              <a:rPr lang="en-US" dirty="0"/>
              <a:t>https://medium.com/analytics-vidhya/guide-to-principal-component-analysis-ab04a8a9c305 </a:t>
            </a:r>
          </a:p>
          <a:p>
            <a:endParaRPr lang="en-US" dirty="0"/>
          </a:p>
          <a:p>
            <a:r>
              <a:rPr lang="en-US" dirty="0"/>
              <a:t>PCA + chi square-style contingency table of residuals (i.e., the difference between expected and observed values; or strength &amp; direction of associations; or relative position of points)</a:t>
            </a:r>
          </a:p>
          <a:p>
            <a:endParaRPr lang="en-US" dirty="0"/>
          </a:p>
          <a:p>
            <a:r>
              <a:rPr lang="en-US" dirty="0"/>
              <a:t>=MCA (or two-mode network projection between topics and pubs?)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https://www.qualtrics.com/eng/correspondence-analysis-what-is-it-and-how-can-i-use-it-to-measure-my-brand-part-1-of-2/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https://www.qualtrics.com/eng/correspondence-analysis-what-is-it-and-how-can-i-use-it-to-measure-my-brand-part-2-of-2/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https://www.displayr.com/how-correspondence-analysis-works/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https://www.displayr.com/interpret-correspondence-analysis-plots-probably-isnt-way-think/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b="1" dirty="0"/>
              <a:t>Likewise, Correspondence Analysis (or Multiple Correspondence Analysis for 3 or more variables) visualizes information from a table (like categorical variables in a cross-tab) to explore how those variables correspond with one another spatially, in 2-D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C525B"/>
                </a:solidFill>
                <a:effectLst/>
                <a:latin typeface="circular-book"/>
              </a:rPr>
              <a:t>Variance explained by dimensions represents proportion of the information in the residuals (from the table that is included/summarized/displayed in plot)</a:t>
            </a:r>
          </a:p>
          <a:p>
            <a:pPr marL="171450" indent="-171450">
              <a:buFont typeface="Arial" panose="020B0604020202020204" pitchFamily="34" charset="0"/>
              <a:buChar char="•"/>
            </a:pPr>
            <a:r>
              <a:rPr lang="en-US" dirty="0"/>
              <a:t>+ Proximity=</a:t>
            </a:r>
          </a:p>
          <a:p>
            <a:pPr marL="628650" lvl="1" indent="-171450">
              <a:buFont typeface="Arial" panose="020B0604020202020204" pitchFamily="34" charset="0"/>
              <a:buChar char="•"/>
            </a:pPr>
            <a:r>
              <a:rPr lang="en-US" dirty="0"/>
              <a:t>how topics correspond to one another</a:t>
            </a:r>
          </a:p>
          <a:p>
            <a:pPr marL="628650" lvl="1" indent="-171450">
              <a:buFont typeface="Arial" panose="020B0604020202020204" pitchFamily="34" charset="0"/>
              <a:buChar char="•"/>
            </a:pPr>
            <a:r>
              <a:rPr lang="en-US" dirty="0"/>
              <a:t>how pubs correspond to one another </a:t>
            </a:r>
          </a:p>
          <a:p>
            <a:pPr marL="628650" lvl="1" indent="-171450">
              <a:buFont typeface="Arial" panose="020B0604020202020204" pitchFamily="34" charset="0"/>
              <a:buChar char="•"/>
            </a:pPr>
            <a:r>
              <a:rPr lang="en-US" dirty="0"/>
              <a:t>IF high variance explained, specifically normalized (which kinds of dots are closer to the origin?), and correct aspect ratio</a:t>
            </a:r>
          </a:p>
          <a:p>
            <a:pPr marL="171450" indent="-171450">
              <a:buFont typeface="Arial" panose="020B0604020202020204" pitchFamily="34" charset="0"/>
              <a:buChar char="•"/>
            </a:pPr>
            <a:r>
              <a:rPr lang="en-US" strike="noStrike" dirty="0"/>
              <a:t>Long distance from origin (0,0)=strong association &amp; </a:t>
            </a:r>
          </a:p>
          <a:p>
            <a:pPr marL="628650" lvl="1" indent="-171450">
              <a:buFont typeface="Arial" panose="020B0604020202020204" pitchFamily="34" charset="0"/>
              <a:buChar char="•"/>
            </a:pPr>
            <a:r>
              <a:rPr lang="en-US" strike="noStrike" dirty="0"/>
              <a:t>acute angles (1-89 degrees)= positive association between topics and pubs</a:t>
            </a:r>
          </a:p>
          <a:p>
            <a:pPr marL="628650" lvl="1" indent="-171450">
              <a:buFont typeface="Arial" panose="020B0604020202020204" pitchFamily="34" charset="0"/>
              <a:buChar char="•"/>
            </a:pPr>
            <a:r>
              <a:rPr lang="en-US" strike="noStrike" dirty="0"/>
              <a:t>90 degrees=no association between topics and pubs</a:t>
            </a:r>
          </a:p>
          <a:p>
            <a:pPr marL="628650" lvl="1" indent="-171450">
              <a:buFont typeface="Arial" panose="020B0604020202020204" pitchFamily="34" charset="0"/>
              <a:buChar char="•"/>
            </a:pPr>
            <a:r>
              <a:rPr lang="en-US" strike="noStrike" dirty="0"/>
              <a:t>91-180 degrees=negative association between topics and pubs</a:t>
            </a:r>
          </a:p>
          <a:p>
            <a:pPr marL="171450" lvl="0" indent="-171450">
              <a:buFont typeface="Arial" panose="020B0604020202020204" pitchFamily="34" charset="0"/>
              <a:buChar char="•"/>
            </a:pPr>
            <a:r>
              <a:rPr lang="en-US" strike="noStrike" dirty="0"/>
              <a:t>+ Long distance from origin (0,0) also means that variable is distinct, different, discriminating, picky, separate from other variables</a:t>
            </a:r>
          </a:p>
          <a:p>
            <a:pPr marL="171450" lvl="0" indent="-171450">
              <a:buFont typeface="Arial" panose="020B0604020202020204" pitchFamily="34" charset="0"/>
              <a:buChar char="•"/>
            </a:pPr>
            <a:r>
              <a:rPr lang="en-US" strike="noStrike" dirty="0"/>
              <a:t>+ Short distance from origin (0,0) means that variable is common (or indistinct) in the dataset of current variables</a:t>
            </a:r>
          </a:p>
          <a:p>
            <a:pPr marL="171450" lvl="0" indent="-171450">
              <a:buFont typeface="Arial" panose="020B0604020202020204" pitchFamily="34" charset="0"/>
              <a:buChar char="•"/>
            </a:pPr>
            <a:r>
              <a:rPr lang="en-US" strike="noStrike" dirty="0"/>
              <a:t>+ Caveat: Compared to other variables in the table—thus NOT raw counts or absolute comparisons</a:t>
            </a:r>
          </a:p>
        </p:txBody>
      </p:sp>
      <p:sp>
        <p:nvSpPr>
          <p:cNvPr id="4" name="Slide Number Placeholder 3"/>
          <p:cNvSpPr>
            <a:spLocks noGrp="1"/>
          </p:cNvSpPr>
          <p:nvPr>
            <p:ph type="sldNum" sz="quarter" idx="5"/>
          </p:nvPr>
        </p:nvSpPr>
        <p:spPr/>
        <p:txBody>
          <a:bodyPr/>
          <a:lstStyle/>
          <a:p>
            <a:fld id="{FFE7D01B-9512-7C4C-A071-216E09671EB7}" type="slidenum">
              <a:rPr lang="en-US" smtClean="0"/>
              <a:t>3</a:t>
            </a:fld>
            <a:endParaRPr lang="en-US"/>
          </a:p>
        </p:txBody>
      </p:sp>
    </p:spTree>
    <p:extLst>
      <p:ext uri="{BB962C8B-B14F-4D97-AF65-F5344CB8AC3E}">
        <p14:creationId xmlns:p14="http://schemas.microsoft.com/office/powerpoint/2010/main" val="257672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dirty="0"/>
              <a:t>So what were our methods?</a:t>
            </a:r>
          </a:p>
          <a:p>
            <a:pPr>
              <a:defRPr/>
            </a:pPr>
            <a:endParaRPr lang="en-US" dirty="0"/>
          </a:p>
          <a:p>
            <a:pPr>
              <a:defRPr/>
            </a:pPr>
            <a:r>
              <a:rPr lang="en-US" dirty="0"/>
              <a:t>First is </a:t>
            </a:r>
            <a:r>
              <a:rPr lang="en-US" b="1" dirty="0"/>
              <a:t>data collection &amp; curation</a:t>
            </a:r>
            <a:r>
              <a:rPr lang="en-US" dirty="0"/>
              <a:t>. We gathered information in the quarterly publications tracking survey that we send out to RADx-UP project leads and </a:t>
            </a:r>
            <a:r>
              <a:rPr lang="en-US" sz="1200" dirty="0"/>
              <a:t>from automated searches of RADx-UP grant numbers in PubMed and Scopus databases </a:t>
            </a:r>
            <a:r>
              <a:rPr lang="en-US" dirty="0"/>
              <a:t>about scholarly products (like journal articles, conference papers, and grants). </a:t>
            </a:r>
            <a:r>
              <a:rPr lang="en-US" sz="1200" dirty="0">
                <a:highlight>
                  <a:srgbClr val="FFFF00"/>
                </a:highlight>
              </a:rPr>
              <a:t>As of March 15, 2022, there were 76 RADx-UP publications. </a:t>
            </a:r>
            <a:r>
              <a:rPr lang="en-US" dirty="0"/>
              <a:t>But we excluded 6 papers that did not focus on COVID-19 specifically, so our analytic dataset comprises 70 RADx-UP publications.</a:t>
            </a:r>
          </a:p>
          <a:p>
            <a:pPr>
              <a:defRPr/>
            </a:pPr>
            <a:endParaRPr lang="en-US" sz="1200" dirty="0"/>
          </a:p>
          <a:p>
            <a:pPr>
              <a:defRPr/>
            </a:pPr>
            <a:r>
              <a:rPr lang="en-US" sz="1200" dirty="0"/>
              <a:t>Next is </a:t>
            </a:r>
            <a:r>
              <a:rPr lang="en-US" sz="1200" b="1" dirty="0"/>
              <a:t>data extraction </a:t>
            </a:r>
            <a:r>
              <a:rPr lang="en-US" sz="1200" dirty="0"/>
              <a:t>where 2 reviewers independently categorized key information from publications, and a 3rd arbiter resolved any differences between these independent reviews. Internally, we know this as content analysis.</a:t>
            </a:r>
          </a:p>
          <a:p>
            <a:pPr>
              <a:defRPr/>
            </a:pPr>
            <a:endParaRPr lang="en-US" sz="1200" dirty="0"/>
          </a:p>
          <a:p>
            <a:pPr>
              <a:defRPr/>
            </a:pPr>
            <a:r>
              <a:rPr lang="en-US" sz="1200" dirty="0"/>
              <a:t>Finally, we used </a:t>
            </a:r>
            <a:r>
              <a:rPr lang="en-US" b="1" dirty="0"/>
              <a:t>Multiple Correspondence</a:t>
            </a:r>
            <a:r>
              <a:rPr lang="en-US" sz="1200" b="1" dirty="0"/>
              <a:t> Analysis </a:t>
            </a:r>
            <a:r>
              <a:rPr lang="en-US" sz="1200" dirty="0"/>
              <a:t>to </a:t>
            </a:r>
            <a:r>
              <a:rPr lang="en-US" dirty="0"/>
              <a:t>visualize</a:t>
            </a:r>
            <a:r>
              <a:rPr lang="en-US" sz="1200" dirty="0"/>
              <a:t> how topics clustered together so that we can explore opportunities for collaboration within the consortium.</a:t>
            </a:r>
            <a:endParaRPr lang="en-US" sz="1200" dirty="0">
              <a:highlight>
                <a:srgbClr val="FFFF00"/>
              </a:highlight>
            </a:endParaRPr>
          </a:p>
        </p:txBody>
      </p:sp>
      <p:sp>
        <p:nvSpPr>
          <p:cNvPr id="4" name="Slide Number Placeholder 3"/>
          <p:cNvSpPr>
            <a:spLocks noGrp="1"/>
          </p:cNvSpPr>
          <p:nvPr>
            <p:ph type="sldNum" sz="quarter" idx="5"/>
          </p:nvPr>
        </p:nvSpPr>
        <p:spPr/>
        <p:txBody>
          <a:bodyPr/>
          <a:lstStyle/>
          <a:p>
            <a:fld id="{FFE7D01B-9512-7C4C-A071-216E09671EB7}" type="slidenum">
              <a:rPr lang="en-US" smtClean="0"/>
              <a:t>4</a:t>
            </a:fld>
            <a:endParaRPr lang="en-US"/>
          </a:p>
        </p:txBody>
      </p:sp>
    </p:spTree>
    <p:extLst>
      <p:ext uri="{BB962C8B-B14F-4D97-AF65-F5344CB8AC3E}">
        <p14:creationId xmlns:p14="http://schemas.microsoft.com/office/powerpoint/2010/main" val="1937047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mj-lt"/>
              <a:buNone/>
            </a:pPr>
            <a:r>
              <a:rPr lang="en-US" dirty="0"/>
              <a:t>So what kinds of variables did we extract from the 70 RADx-UP publications? There were 43 topics total within these 5 buckets:</a:t>
            </a:r>
          </a:p>
          <a:p>
            <a:pPr marL="0" indent="0">
              <a:buFont typeface="+mj-lt"/>
              <a:buNone/>
            </a:pPr>
            <a:endParaRPr lang="en-US" dirty="0"/>
          </a:p>
          <a:p>
            <a:pPr marL="400041" indent="-400041">
              <a:buFont typeface="+mj-lt"/>
              <a:buAutoNum type="romanUcPeriod"/>
            </a:pPr>
            <a:r>
              <a:rPr lang="en-US" b="0" dirty="0"/>
              <a:t>Underserved Target Population(s)</a:t>
            </a:r>
          </a:p>
          <a:p>
            <a:pPr marL="400041" indent="-400041">
              <a:buFont typeface="+mj-lt"/>
              <a:buAutoNum type="romanUcPeriod"/>
            </a:pPr>
            <a:r>
              <a:rPr lang="en-US" b="0" dirty="0"/>
              <a:t>Study Site/Setting Served </a:t>
            </a:r>
          </a:p>
          <a:p>
            <a:pPr marL="400041" marR="0" lvl="0" indent="-400041" algn="l" defTabSz="914400" rtl="0" eaLnBrk="1" fontAlgn="auto" latinLnBrk="0" hangingPunct="1">
              <a:lnSpc>
                <a:spcPct val="100000"/>
              </a:lnSpc>
              <a:spcBef>
                <a:spcPts val="0"/>
              </a:spcBef>
              <a:spcAft>
                <a:spcPts val="0"/>
              </a:spcAft>
              <a:buClrTx/>
              <a:buSzTx/>
              <a:buFont typeface="+mj-lt"/>
              <a:buAutoNum type="romanUcPeriod"/>
              <a:tabLst/>
              <a:defRPr/>
            </a:pPr>
            <a:r>
              <a:rPr lang="en-US" b="0" dirty="0"/>
              <a:t>Urban or Rural Classification</a:t>
            </a:r>
          </a:p>
          <a:p>
            <a:pPr marL="400041" marR="0" lvl="0" indent="-400041" algn="l" defTabSz="914400" rtl="0" eaLnBrk="1" fontAlgn="auto" latinLnBrk="0" hangingPunct="1">
              <a:lnSpc>
                <a:spcPct val="100000"/>
              </a:lnSpc>
              <a:spcBef>
                <a:spcPts val="0"/>
              </a:spcBef>
              <a:spcAft>
                <a:spcPts val="0"/>
              </a:spcAft>
              <a:buClrTx/>
              <a:buSzTx/>
              <a:buFont typeface="+mj-lt"/>
              <a:buAutoNum type="romanUcPeriod" startAt="9"/>
              <a:tabLst/>
              <a:defRPr/>
            </a:pPr>
            <a:r>
              <a:rPr lang="en-US" b="0" dirty="0"/>
              <a:t>Study Design / Type of Analysis</a:t>
            </a:r>
          </a:p>
          <a:p>
            <a:pPr marL="400041" indent="-400041">
              <a:buFont typeface="+mj-lt"/>
              <a:buAutoNum type="romanUcPeriod" startAt="9"/>
            </a:pPr>
            <a:r>
              <a:rPr lang="en-US" dirty="0"/>
              <a:t>Translational Science: COVID Vaccine / Testing &amp; Community Engagement Strategies</a:t>
            </a:r>
          </a:p>
          <a:p>
            <a:pPr marL="400041" indent="-400041">
              <a:buFont typeface="+mj-lt"/>
              <a:buAutoNum type="romanUcPeriod" startAt="9"/>
            </a:pPr>
            <a:r>
              <a:rPr lang="en-US" dirty="0"/>
              <a:t>[not sure where “peer influence” and “transportation” fit]</a:t>
            </a:r>
          </a:p>
          <a:p>
            <a:pPr marL="400041" indent="-400041">
              <a:buFont typeface="+mj-lt"/>
              <a:buAutoNum type="romanUcPeriod" startAt="9"/>
            </a:pPr>
            <a:endParaRPr lang="en-US" dirty="0"/>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5</a:t>
            </a:fld>
            <a:endParaRPr lang="en-US"/>
          </a:p>
        </p:txBody>
      </p:sp>
    </p:spTree>
    <p:extLst>
      <p:ext uri="{BB962C8B-B14F-4D97-AF65-F5344CB8AC3E}">
        <p14:creationId xmlns:p14="http://schemas.microsoft.com/office/powerpoint/2010/main" val="312352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I’ll provide counts of our 43 topics. Then I will share the correspondence analysis of how those topics relate to one another.</a:t>
            </a:r>
          </a:p>
        </p:txBody>
      </p:sp>
      <p:sp>
        <p:nvSpPr>
          <p:cNvPr id="4" name="Slide Number Placeholder 3"/>
          <p:cNvSpPr>
            <a:spLocks noGrp="1"/>
          </p:cNvSpPr>
          <p:nvPr>
            <p:ph type="sldNum" sz="quarter" idx="5"/>
          </p:nvPr>
        </p:nvSpPr>
        <p:spPr/>
        <p:txBody>
          <a:bodyPr/>
          <a:lstStyle/>
          <a:p>
            <a:fld id="{FFE7D01B-9512-7C4C-A071-216E09671EB7}" type="slidenum">
              <a:rPr lang="en-US" smtClean="0"/>
              <a:t>6</a:t>
            </a:fld>
            <a:endParaRPr lang="en-US"/>
          </a:p>
        </p:txBody>
      </p:sp>
    </p:spTree>
    <p:extLst>
      <p:ext uri="{BB962C8B-B14F-4D97-AF65-F5344CB8AC3E}">
        <p14:creationId xmlns:p14="http://schemas.microsoft.com/office/powerpoint/2010/main" val="186060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plot shows the number of articles that dealt with each population. </a:t>
            </a:r>
          </a:p>
          <a:p>
            <a:endParaRPr lang="en-US"/>
          </a:p>
          <a:p>
            <a:r>
              <a:rPr lang="en-US"/>
              <a:t>We see a diverse set of populations being the focus of articles. These categories are consistent with RADx-UP categories of communities served, but we see some subpopulations missing such as [Describe]</a:t>
            </a:r>
          </a:p>
          <a:p>
            <a:endParaRPr lang="en-US"/>
          </a:p>
          <a:p>
            <a:r>
              <a:rPr lang="en-US"/>
              <a:t>We see that subpopulations appear at different frequencies within the corpus. </a:t>
            </a:r>
          </a:p>
          <a:p>
            <a:r>
              <a:rPr lang="en-US"/>
              <a:t>[Update per analysis: Latinx – Hispanic appear in 7 articles (that is close to a third of the articles). Other racial, ethnic groups appeared less frequently. ]</a:t>
            </a:r>
          </a:p>
          <a:p>
            <a:endParaRPr lang="en-US"/>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Alaska Native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American Indian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Asian American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Black or African American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Children and adolescents (&lt; 18 </a:t>
            </a:r>
            <a:r>
              <a:rPr lang="en-US" sz="1800" b="0" i="0" err="1">
                <a:solidFill>
                  <a:srgbClr val="000000"/>
                </a:solidFill>
                <a:effectLst/>
                <a:latin typeface="Calibri" panose="020F0502020204030204" pitchFamily="34" charset="0"/>
              </a:rPr>
              <a:t>yo</a:t>
            </a:r>
            <a:r>
              <a:rPr lang="en-US" sz="1800" b="0" i="0">
                <a:solidFill>
                  <a:srgbClr val="000000"/>
                </a:solidFill>
                <a:effectLst/>
                <a:latin typeface="Calibri" panose="020F0502020204030204" pitchFamily="34" charset="0"/>
              </a:rPr>
              <a:t>)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Hispanic or Latinx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Immigrants/refugees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Low socioeconomic status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Native Hawaiian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Older Adults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Pacific Islander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People experiencing homelessness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People who are incarcerated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People who use/inject drugs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Pregnant women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Rural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Sexual/gender minority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Other (specify) </a:t>
            </a:r>
            <a:endParaRPr lang="en-US" sz="1800" b="0" i="0">
              <a:effectLst/>
              <a:latin typeface="verdana" panose="020B0604030504040204" pitchFamily="34" charset="0"/>
            </a:endParaRP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NA  (for non-applicable target population)   </a:t>
            </a:r>
            <a:endParaRPr lang="en-US" sz="1800" b="0" i="0">
              <a:effectLst/>
              <a:latin typeface="verdana" panose="020B0604030504040204"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[Z articles did not focus on a specific subpopulation. ]</a:t>
            </a:r>
          </a:p>
        </p:txBody>
      </p:sp>
      <p:sp>
        <p:nvSpPr>
          <p:cNvPr id="4" name="Slide Number Placeholder 3"/>
          <p:cNvSpPr>
            <a:spLocks noGrp="1"/>
          </p:cNvSpPr>
          <p:nvPr>
            <p:ph type="sldNum" sz="quarter" idx="5"/>
          </p:nvPr>
        </p:nvSpPr>
        <p:spPr/>
        <p:txBody>
          <a:bodyPr/>
          <a:lstStyle/>
          <a:p>
            <a:fld id="{FFE7D01B-9512-7C4C-A071-216E09671EB7}" type="slidenum">
              <a:rPr lang="en-US" smtClean="0"/>
              <a:t>7</a:t>
            </a:fld>
            <a:endParaRPr lang="en-US"/>
          </a:p>
        </p:txBody>
      </p:sp>
    </p:spTree>
    <p:extLst>
      <p:ext uri="{BB962C8B-B14F-4D97-AF65-F5344CB8AC3E}">
        <p14:creationId xmlns:p14="http://schemas.microsoft.com/office/powerpoint/2010/main" val="142390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the left shows the number of publications that dealt with each target population. This graph does not sum up to 70 publications because some articles focused on anywhere from 2-8 target populations, as shown in the graph on the right. Only 20 of the 70 publications focused on 1 underserved population only.</a:t>
            </a:r>
          </a:p>
          <a:p>
            <a:endParaRPr lang="en-US" dirty="0"/>
          </a:p>
          <a:p>
            <a:r>
              <a:rPr lang="en-US" dirty="0"/>
              <a:t>These categories for target populations are consistent with the communities that RADx-UP projects serve, with Hispanic or Latino, African American, and youth being the most frequent in this set </a:t>
            </a:r>
            <a:r>
              <a:rPr lang="en-US"/>
              <a:t>of publications.</a:t>
            </a:r>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8</a:t>
            </a:fld>
            <a:endParaRPr lang="en-US"/>
          </a:p>
        </p:txBody>
      </p:sp>
    </p:spTree>
    <p:extLst>
      <p:ext uri="{BB962C8B-B14F-4D97-AF65-F5344CB8AC3E}">
        <p14:creationId xmlns:p14="http://schemas.microsoft.com/office/powerpoint/2010/main" val="1278559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number of publications that dealt with each setting served. This graph does not sum up to 70 publications because some articles didn’t clearly identify any setting.</a:t>
            </a:r>
          </a:p>
          <a:p>
            <a:endParaRPr lang="en-US" dirty="0"/>
          </a:p>
          <a:p>
            <a:r>
              <a:rPr lang="en-US" dirty="0"/>
              <a:t>The most common settings were: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Calibri" panose="020F0502020204030204" pitchFamily="34" charset="0"/>
              </a:rPr>
              <a:t>School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Calibri" panose="020F0502020204030204" pitchFamily="34" charset="0"/>
              </a:rPr>
              <a:t>Residential care facilities</a:t>
            </a:r>
          </a:p>
          <a:p>
            <a:pPr marL="171450" indent="-171450"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Community health centers </a:t>
            </a:r>
          </a:p>
          <a:p>
            <a:pPr marL="171450" indent="-171450" algn="l" rtl="0" fontAlgn="base">
              <a:buFont typeface="Arial" panose="020B0604020202020204" pitchFamily="34" charset="0"/>
              <a:buChar char="•"/>
            </a:pPr>
            <a:r>
              <a:rPr lang="en-US" sz="1200" b="0" i="0" dirty="0">
                <a:solidFill>
                  <a:srgbClr val="000000"/>
                </a:solidFill>
                <a:effectLst/>
                <a:latin typeface="Calibri" panose="020F0502020204030204" pitchFamily="34" charset="0"/>
              </a:rPr>
              <a:t>Hospitals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Calibri" panose="020F0502020204030204" pitchFamily="34" charset="0"/>
              </a:rPr>
              <a:t>Prison/jail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Calibri" panose="020F0502020204030204" pitchFamily="34" charset="0"/>
              </a:rPr>
              <a:t>In-home </a:t>
            </a:r>
          </a:p>
          <a:p>
            <a:pPr algn="l" rtl="0" fontAlgn="base">
              <a:buFont typeface="Arial" panose="020B0604020202020204" pitchFamily="34" charset="0"/>
              <a:buChar char="•"/>
            </a:pPr>
            <a:endParaRPr lang="en-US" sz="12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200" b="0" i="0" strike="sngStrike" dirty="0">
                <a:solidFill>
                  <a:srgbClr val="000000"/>
                </a:solidFill>
                <a:effectLst/>
                <a:latin typeface="Calibri" panose="020F0502020204030204" pitchFamily="34" charset="0"/>
              </a:rPr>
              <a:t>Other (please specify) </a:t>
            </a:r>
          </a:p>
          <a:p>
            <a:pPr algn="l" rtl="0" fontAlgn="base">
              <a:buFont typeface="Arial" panose="020B0604020202020204" pitchFamily="34" charset="0"/>
              <a:buChar char="•"/>
            </a:pPr>
            <a:r>
              <a:rPr lang="en-US" sz="1200" b="0" i="0" strike="sngStrike" dirty="0">
                <a:solidFill>
                  <a:srgbClr val="000000"/>
                </a:solidFill>
                <a:effectLst/>
                <a:latin typeface="Calibri" panose="020F0502020204030204" pitchFamily="34" charset="0"/>
              </a:rPr>
              <a:t>N/A </a:t>
            </a:r>
            <a:r>
              <a:rPr lang="en-US" sz="1200" b="0" i="1" strike="sngStrike" dirty="0">
                <a:solidFill>
                  <a:srgbClr val="000000"/>
                </a:solidFill>
                <a:effectLst/>
                <a:latin typeface="Calibri" panose="020F0502020204030204" pitchFamily="34" charset="0"/>
              </a:rPr>
              <a:t>(for non-applicable study site/setting)</a:t>
            </a:r>
            <a:endParaRPr lang="en-US" sz="1200" b="0" i="0" strike="sngStrike" dirty="0">
              <a:solidFill>
                <a:srgbClr val="000000"/>
              </a:solidFill>
              <a:effectLst/>
              <a:latin typeface="Calibri" panose="020F0502020204030204" pitchFamily="34" charset="0"/>
            </a:endParaRPr>
          </a:p>
          <a:p>
            <a:endParaRPr lang="en-US" strike="sngStrike" dirty="0"/>
          </a:p>
          <a:p>
            <a:r>
              <a:rPr lang="en-US" strike="sngStrike" dirty="0"/>
              <a:t>[_ articles did not explicitly report a setting. ]</a:t>
            </a:r>
          </a:p>
          <a:p>
            <a:endParaRPr lang="en-US" dirty="0"/>
          </a:p>
        </p:txBody>
      </p:sp>
      <p:sp>
        <p:nvSpPr>
          <p:cNvPr id="4" name="Slide Number Placeholder 3"/>
          <p:cNvSpPr>
            <a:spLocks noGrp="1"/>
          </p:cNvSpPr>
          <p:nvPr>
            <p:ph type="sldNum" sz="quarter" idx="5"/>
          </p:nvPr>
        </p:nvSpPr>
        <p:spPr/>
        <p:txBody>
          <a:bodyPr/>
          <a:lstStyle/>
          <a:p>
            <a:fld id="{FFE7D01B-9512-7C4C-A071-216E09671EB7}" type="slidenum">
              <a:rPr lang="en-US" smtClean="0"/>
              <a:t>9</a:t>
            </a:fld>
            <a:endParaRPr lang="en-US"/>
          </a:p>
        </p:txBody>
      </p:sp>
    </p:spTree>
    <p:extLst>
      <p:ext uri="{BB962C8B-B14F-4D97-AF65-F5344CB8AC3E}">
        <p14:creationId xmlns:p14="http://schemas.microsoft.com/office/powerpoint/2010/main" val="361981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4.jpeg"/><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jpeg"/><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vider - Presentation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Presentation Title Layouts</a:t>
            </a:r>
          </a:p>
        </p:txBody>
      </p:sp>
    </p:spTree>
    <p:extLst>
      <p:ext uri="{BB962C8B-B14F-4D97-AF65-F5344CB8AC3E}">
        <p14:creationId xmlns:p14="http://schemas.microsoft.com/office/powerpoint/2010/main" val="72995403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 Custom Photo - Cobranded - Side-by-Side">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8"/>
            <a:ext cx="5007546" cy="482440"/>
          </a:xfrm>
        </p:spPr>
        <p:txBody>
          <a:bodyPr wrap="square" tIns="182880">
            <a:spAutoFit/>
          </a:bodyPr>
          <a:lstStyle>
            <a:lvl1pPr marL="0" indent="0" algn="l">
              <a:buNone/>
              <a:defRPr sz="1800">
                <a:solidFill>
                  <a:schemeClr val="tx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3"/>
            <a:ext cx="5007546" cy="1089529"/>
          </a:xfrm>
          <a:noFill/>
          <a:ln>
            <a:noFill/>
          </a:ln>
        </p:spPr>
        <p:txBody>
          <a:bodyPr wrap="square" bIns="182880" anchor="b" anchorCtr="0">
            <a:spAutoFit/>
          </a:bodyPr>
          <a:lstStyle>
            <a:lvl1pPr marL="0" indent="0">
              <a:lnSpc>
                <a:spcPct val="90000"/>
              </a:lnSpc>
              <a:buNone/>
              <a:defRPr sz="32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1"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sp>
        <p:nvSpPr>
          <p:cNvPr id="24" name="Rectangle 23">
            <a:extLst>
              <a:ext uri="{FF2B5EF4-FFF2-40B4-BE49-F238E27FC236}">
                <a16:creationId xmlns:a16="http://schemas.microsoft.com/office/drawing/2014/main" id="{E461CA70-39CF-A14F-BE02-1DB9886B088E}"/>
              </a:ext>
            </a:extLst>
          </p:cNvPr>
          <p:cNvSpPr/>
          <p:nvPr/>
        </p:nvSpPr>
        <p:spPr>
          <a:xfrm>
            <a:off x="-9092" y="5286310"/>
            <a:ext cx="6105091" cy="1594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F57BAD9-8694-B14F-8997-E2AC2BF0AB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601944"/>
            <a:ext cx="3040236" cy="337804"/>
          </a:xfrm>
          <a:prstGeom prst="rect">
            <a:avLst/>
          </a:prstGeom>
        </p:spPr>
      </p:pic>
      <p:pic>
        <p:nvPicPr>
          <p:cNvPr id="27" name="Picture 26">
            <a:extLst>
              <a:ext uri="{FF2B5EF4-FFF2-40B4-BE49-F238E27FC236}">
                <a16:creationId xmlns:a16="http://schemas.microsoft.com/office/drawing/2014/main" id="{760F4E02-4040-464F-B0CE-CCDEBBE710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6214469"/>
            <a:ext cx="3416411" cy="344512"/>
          </a:xfrm>
          <a:prstGeom prst="rect">
            <a:avLst/>
          </a:prstGeom>
        </p:spPr>
      </p:pic>
      <p:pic>
        <p:nvPicPr>
          <p:cNvPr id="28" name="Picture 27">
            <a:extLst>
              <a:ext uri="{FF2B5EF4-FFF2-40B4-BE49-F238E27FC236}">
                <a16:creationId xmlns:a16="http://schemas.microsoft.com/office/drawing/2014/main" id="{FA5BC513-6347-2441-9660-1ECCD54E09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948" y="487067"/>
            <a:ext cx="2083956" cy="567645"/>
          </a:xfrm>
          <a:prstGeom prst="rect">
            <a:avLst/>
          </a:prstGeom>
        </p:spPr>
      </p:pic>
    </p:spTree>
    <p:extLst>
      <p:ext uri="{BB962C8B-B14F-4D97-AF65-F5344CB8AC3E}">
        <p14:creationId xmlns:p14="http://schemas.microsoft.com/office/powerpoint/2010/main" val="2682225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5665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ight Bar and Log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DC4B32-2824-434B-9067-E3B17F165972}"/>
              </a:ext>
            </a:extLst>
          </p:cNvPr>
          <p:cNvGrpSpPr/>
          <p:nvPr userDrawn="1"/>
        </p:nvGrpSpPr>
        <p:grpSpPr>
          <a:xfrm>
            <a:off x="-4522" y="0"/>
            <a:ext cx="12208043" cy="1743397"/>
            <a:chOff x="-4522" y="0"/>
            <a:chExt cx="12208043" cy="1743397"/>
          </a:xfrm>
          <a:solidFill>
            <a:schemeClr val="accent1">
              <a:lumMod val="20000"/>
              <a:lumOff val="80000"/>
            </a:schemeClr>
          </a:solidFill>
        </p:grpSpPr>
        <p:sp>
          <p:nvSpPr>
            <p:cNvPr id="3" name="Rectangle 2">
              <a:extLst>
                <a:ext uri="{FF2B5EF4-FFF2-40B4-BE49-F238E27FC236}">
                  <a16:creationId xmlns:a16="http://schemas.microsoft.com/office/drawing/2014/main" id="{3DB20A08-5E56-E847-91FE-7284FEAF133D}"/>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riangle 3">
              <a:extLst>
                <a:ext uri="{FF2B5EF4-FFF2-40B4-BE49-F238E27FC236}">
                  <a16:creationId xmlns:a16="http://schemas.microsoft.com/office/drawing/2014/main" id="{F95B203A-C1B7-294A-9A82-B8D7647774D8}"/>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pic>
        <p:nvPicPr>
          <p:cNvPr id="5" name="Picture 4">
            <a:extLst>
              <a:ext uri="{FF2B5EF4-FFF2-40B4-BE49-F238E27FC236}">
                <a16:creationId xmlns:a16="http://schemas.microsoft.com/office/drawing/2014/main" id="{17BD8012-0B39-E546-8E2C-092BD1CB09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3157943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Logo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F7E13-5F1E-6C41-BC9D-F22E1A79D6F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6909664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op Bar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userDrawn="1"/>
        </p:nvGrpSpPr>
        <p:grpSpPr>
          <a:xfrm>
            <a:off x="-4522" y="0"/>
            <a:ext cx="12208043" cy="1743397"/>
            <a:chOff x="-4522" y="0"/>
            <a:chExt cx="12208043" cy="1743397"/>
          </a:xfrm>
          <a:solidFill>
            <a:schemeClr val="tx2"/>
          </a:solidFill>
        </p:grpSpPr>
        <p:sp>
          <p:nvSpPr>
            <p:cNvPr id="4" name="Rectangle 3">
              <a:extLst>
                <a:ext uri="{FF2B5EF4-FFF2-40B4-BE49-F238E27FC236}">
                  <a16:creationId xmlns:a16="http://schemas.microsoft.com/office/drawing/2014/main" id="{27C8270D-6F08-1C4A-AECC-AB0575617A5D}"/>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106581729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Light Bar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userDrawn="1"/>
        </p:nvGrpSpPr>
        <p:grpSpPr>
          <a:xfrm>
            <a:off x="-4522" y="0"/>
            <a:ext cx="12208043" cy="1743397"/>
            <a:chOff x="-4522" y="0"/>
            <a:chExt cx="12208043" cy="1743397"/>
          </a:xfrm>
          <a:solidFill>
            <a:schemeClr val="accent1">
              <a:lumMod val="20000"/>
              <a:lumOff val="80000"/>
            </a:schemeClr>
          </a:solidFill>
        </p:grpSpPr>
        <p:sp>
          <p:nvSpPr>
            <p:cNvPr id="4" name="Rectangle 3">
              <a:extLst>
                <a:ext uri="{FF2B5EF4-FFF2-40B4-BE49-F238E27FC236}">
                  <a16:creationId xmlns:a16="http://schemas.microsoft.com/office/drawing/2014/main" id="{27C8270D-6F08-1C4A-AECC-AB0575617A5D}"/>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89588674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23249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Logo Only - Upper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F7E13-5F1E-6C41-BC9D-F22E1A79D6F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288552"/>
            <a:ext cx="1627332" cy="443266"/>
          </a:xfrm>
          <a:prstGeom prst="rect">
            <a:avLst/>
          </a:prstGeom>
        </p:spPr>
      </p:pic>
    </p:spTree>
    <p:extLst>
      <p:ext uri="{BB962C8B-B14F-4D97-AF65-F5344CB8AC3E}">
        <p14:creationId xmlns:p14="http://schemas.microsoft.com/office/powerpoint/2010/main" val="72598369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 Section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Section Title Layouts</a:t>
            </a:r>
          </a:p>
        </p:txBody>
      </p:sp>
    </p:spTree>
    <p:extLst>
      <p:ext uri="{BB962C8B-B14F-4D97-AF65-F5344CB8AC3E}">
        <p14:creationId xmlns:p14="http://schemas.microsoft.com/office/powerpoint/2010/main" val="19746635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 Native American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AD880B-EF43-F443-965F-8438C9505B5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5181600" y="-7912"/>
            <a:ext cx="7010400"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5"/>
            <a:ext cx="6872871" cy="6096000"/>
            <a:chOff x="3479176" y="-2146308"/>
            <a:chExt cx="6872871" cy="6096000"/>
          </a:xfrm>
          <a:solidFill>
            <a:schemeClr val="tx2"/>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79176" y="-2146308"/>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49353095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Section - Native Americans">
    <p:spTree>
      <p:nvGrpSpPr>
        <p:cNvPr id="1" name=""/>
        <p:cNvGrpSpPr/>
        <p:nvPr/>
      </p:nvGrpSpPr>
      <p:grpSpPr>
        <a:xfrm>
          <a:off x="0" y="0"/>
          <a:ext cx="0" cy="0"/>
          <a:chOff x="0" y="0"/>
          <a:chExt cx="0" cy="0"/>
        </a:xfrm>
      </p:grpSpPr>
      <p:pic>
        <p:nvPicPr>
          <p:cNvPr id="11" name="Picture 10" descr="A picture containing person, outdoor, child&#10;&#10;Description automatically generated">
            <a:extLst>
              <a:ext uri="{FF2B5EF4-FFF2-40B4-BE49-F238E27FC236}">
                <a16:creationId xmlns:a16="http://schemas.microsoft.com/office/drawing/2014/main" id="{9CEE2081-E8EC-684C-9CC8-9382629D8D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74922" y="-11990"/>
            <a:ext cx="10295369" cy="6858003"/>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5"/>
            <a:ext cx="6872871" cy="6096000"/>
            <a:chOff x="3479176" y="-2146308"/>
            <a:chExt cx="6872871" cy="6096000"/>
          </a:xfrm>
          <a:solidFill>
            <a:schemeClr val="tx2"/>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79176" y="-2146308"/>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2149162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 Custom Photo - Cobrande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1"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8" name="Picture Placeholder 7">
            <a:extLst>
              <a:ext uri="{FF2B5EF4-FFF2-40B4-BE49-F238E27FC236}">
                <a16:creationId xmlns:a16="http://schemas.microsoft.com/office/drawing/2014/main" id="{A146B406-CCD3-EB41-BCBE-062043D4FBD3}"/>
              </a:ext>
            </a:extLst>
          </p:cNvPr>
          <p:cNvSpPr>
            <a:spLocks noGrp="1"/>
          </p:cNvSpPr>
          <p:nvPr>
            <p:ph type="pic" sz="quarter" idx="14"/>
          </p:nvPr>
        </p:nvSpPr>
        <p:spPr>
          <a:xfrm>
            <a:off x="0" y="1049"/>
            <a:ext cx="12192000" cy="3786582"/>
          </a:xfrm>
          <a:custGeom>
            <a:avLst/>
            <a:gdLst>
              <a:gd name="connsiteX0" fmla="*/ 0 w 12192000"/>
              <a:gd name="connsiteY0" fmla="*/ 0 h 3786582"/>
              <a:gd name="connsiteX1" fmla="*/ 12192000 w 12192000"/>
              <a:gd name="connsiteY1" fmla="*/ 0 h 3786582"/>
              <a:gd name="connsiteX2" fmla="*/ 12192000 w 12192000"/>
              <a:gd name="connsiteY2" fmla="*/ 3335538 h 3786582"/>
              <a:gd name="connsiteX3" fmla="*/ 6547044 w 12192000"/>
              <a:gd name="connsiteY3" fmla="*/ 3335538 h 3786582"/>
              <a:gd name="connsiteX4" fmla="*/ 6095999 w 12192000"/>
              <a:gd name="connsiteY4" fmla="*/ 3786582 h 3786582"/>
              <a:gd name="connsiteX5" fmla="*/ 5644955 w 12192000"/>
              <a:gd name="connsiteY5" fmla="*/ 3335538 h 3786582"/>
              <a:gd name="connsiteX6" fmla="*/ 0 w 12192000"/>
              <a:gd name="connsiteY6" fmla="*/ 3335538 h 378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86582">
                <a:moveTo>
                  <a:pt x="0" y="0"/>
                </a:moveTo>
                <a:lnTo>
                  <a:pt x="12192000" y="0"/>
                </a:lnTo>
                <a:lnTo>
                  <a:pt x="12192000" y="3335538"/>
                </a:lnTo>
                <a:lnTo>
                  <a:pt x="6547044" y="3335538"/>
                </a:lnTo>
                <a:lnTo>
                  <a:pt x="6095999" y="3786582"/>
                </a:lnTo>
                <a:lnTo>
                  <a:pt x="5644955" y="3335538"/>
                </a:lnTo>
                <a:lnTo>
                  <a:pt x="0" y="3335538"/>
                </a:lnTo>
                <a:close/>
              </a:path>
            </a:pathLst>
          </a:custGeom>
          <a:solidFill>
            <a:schemeClr val="bg2"/>
          </a:solidFill>
        </p:spPr>
        <p:txBody>
          <a:bodyPr wrap="square">
            <a:noAutofit/>
          </a:bodyPr>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8221AC03-92B1-B34F-8650-9DE95F9297A2}"/>
              </a:ext>
            </a:extLst>
          </p:cNvPr>
          <p:cNvSpPr/>
          <p:nvPr/>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0E5F5ED7-6B7C-B74A-93B4-EE4457FE67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06422" y="6181670"/>
            <a:ext cx="1892156" cy="515400"/>
          </a:xfrm>
          <a:prstGeom prst="rect">
            <a:avLst/>
          </a:prstGeom>
        </p:spPr>
      </p:pic>
      <p:pic>
        <p:nvPicPr>
          <p:cNvPr id="9" name="Picture 8">
            <a:extLst>
              <a:ext uri="{FF2B5EF4-FFF2-40B4-BE49-F238E27FC236}">
                <a16:creationId xmlns:a16="http://schemas.microsoft.com/office/drawing/2014/main" id="{4F01E1EB-4969-0D43-9CFE-E0312AC38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8574" y="6295840"/>
            <a:ext cx="3040236" cy="337804"/>
          </a:xfrm>
          <a:prstGeom prst="rect">
            <a:avLst/>
          </a:prstGeom>
        </p:spPr>
      </p:pic>
      <p:pic>
        <p:nvPicPr>
          <p:cNvPr id="10" name="Picture 9">
            <a:extLst>
              <a:ext uri="{FF2B5EF4-FFF2-40B4-BE49-F238E27FC236}">
                <a16:creationId xmlns:a16="http://schemas.microsoft.com/office/drawing/2014/main" id="{7B59E000-161A-7048-AF3C-054CA543AA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198997455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Section - Native Americans">
    <p:spTree>
      <p:nvGrpSpPr>
        <p:cNvPr id="1" name=""/>
        <p:cNvGrpSpPr/>
        <p:nvPr/>
      </p:nvGrpSpPr>
      <p:grpSpPr>
        <a:xfrm>
          <a:off x="0" y="0"/>
          <a:ext cx="0" cy="0"/>
          <a:chOff x="0" y="0"/>
          <a:chExt cx="0" cy="0"/>
        </a:xfrm>
      </p:grpSpPr>
      <p:pic>
        <p:nvPicPr>
          <p:cNvPr id="10" name="Picture 9" descr="A picture containing person, sitting, indoor, wall&#10;&#10;Description automatically generated">
            <a:extLst>
              <a:ext uri="{FF2B5EF4-FFF2-40B4-BE49-F238E27FC236}">
                <a16:creationId xmlns:a16="http://schemas.microsoft.com/office/drawing/2014/main" id="{C2FDCE76-DAEF-0D47-A20B-E4ECD29821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01874" y="-28348"/>
            <a:ext cx="8090126" cy="6917521"/>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5"/>
            <a:ext cx="6872871" cy="6096000"/>
            <a:chOff x="3479176" y="-2146308"/>
            <a:chExt cx="6872871" cy="6096000"/>
          </a:xfrm>
          <a:solidFill>
            <a:schemeClr val="tx2"/>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79176" y="-2146308"/>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94650190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 COVID Tes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4837" y="-30927"/>
            <a:ext cx="6747163" cy="6903798"/>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rgbClr val="0097A9"/>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4775255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Section - COVID Test">
    <p:spTree>
      <p:nvGrpSpPr>
        <p:cNvPr id="1" name=""/>
        <p:cNvGrpSpPr/>
        <p:nvPr/>
      </p:nvGrpSpPr>
      <p:grpSpPr>
        <a:xfrm>
          <a:off x="0" y="0"/>
          <a:ext cx="0" cy="0"/>
          <a:chOff x="0" y="0"/>
          <a:chExt cx="0" cy="0"/>
        </a:xfrm>
      </p:grpSpPr>
      <p:pic>
        <p:nvPicPr>
          <p:cNvPr id="10" name="Picture 9" descr="A picture containing person, indoor, scene, hospital room&#10;&#10;Description automatically generated">
            <a:extLst>
              <a:ext uri="{FF2B5EF4-FFF2-40B4-BE49-F238E27FC236}">
                <a16:creationId xmlns:a16="http://schemas.microsoft.com/office/drawing/2014/main" id="{FE471548-A51A-8743-AABC-B14E86E13A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16430" y="-7912"/>
            <a:ext cx="6975570" cy="6865912"/>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rgbClr val="0097A9"/>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0605861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_Section - COVID Test">
    <p:spTree>
      <p:nvGrpSpPr>
        <p:cNvPr id="1" name=""/>
        <p:cNvGrpSpPr/>
        <p:nvPr/>
      </p:nvGrpSpPr>
      <p:grpSpPr>
        <a:xfrm>
          <a:off x="0" y="0"/>
          <a:ext cx="0" cy="0"/>
          <a:chOff x="0" y="0"/>
          <a:chExt cx="0" cy="0"/>
        </a:xfrm>
      </p:grpSpPr>
      <p:pic>
        <p:nvPicPr>
          <p:cNvPr id="10" name="Picture 9" descr="A picture containing sky, person, outdoor, posing&#10;&#10;Description automatically generated">
            <a:extLst>
              <a:ext uri="{FF2B5EF4-FFF2-40B4-BE49-F238E27FC236}">
                <a16:creationId xmlns:a16="http://schemas.microsoft.com/office/drawing/2014/main" id="{E16B8DBE-190A-4940-B359-6B9C297800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94710" y="14871"/>
            <a:ext cx="8549028"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rgbClr val="0097A9"/>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5943791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ection - Office Meetin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tx1"/>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0934366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Section - Office Meeting">
    <p:spTree>
      <p:nvGrpSpPr>
        <p:cNvPr id="1" name=""/>
        <p:cNvGrpSpPr/>
        <p:nvPr/>
      </p:nvGrpSpPr>
      <p:grpSpPr>
        <a:xfrm>
          <a:off x="0" y="0"/>
          <a:ext cx="0" cy="0"/>
          <a:chOff x="0" y="0"/>
          <a:chExt cx="0" cy="0"/>
        </a:xfrm>
      </p:grpSpPr>
      <p:pic>
        <p:nvPicPr>
          <p:cNvPr id="10" name="Picture 9" descr="A person and a child looking at a computer&#10;&#10;Description automatically generated with medium confidence">
            <a:extLst>
              <a:ext uri="{FF2B5EF4-FFF2-40B4-BE49-F238E27FC236}">
                <a16:creationId xmlns:a16="http://schemas.microsoft.com/office/drawing/2014/main" id="{95D6C9A6-B083-2549-9B26-04477F653B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52874" y="3885"/>
            <a:ext cx="8433996"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tx1"/>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73140908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2_Section - Office Meeting">
    <p:spTree>
      <p:nvGrpSpPr>
        <p:cNvPr id="1" name=""/>
        <p:cNvGrpSpPr/>
        <p:nvPr/>
      </p:nvGrpSpPr>
      <p:grpSpPr>
        <a:xfrm>
          <a:off x="0" y="0"/>
          <a:ext cx="0" cy="0"/>
          <a:chOff x="0" y="0"/>
          <a:chExt cx="0" cy="0"/>
        </a:xfrm>
      </p:grpSpPr>
      <p:pic>
        <p:nvPicPr>
          <p:cNvPr id="11" name="Picture 10" descr="A doctor talking to a patient&#10;&#10;Description automatically generated with low confidence">
            <a:extLst>
              <a:ext uri="{FF2B5EF4-FFF2-40B4-BE49-F238E27FC236}">
                <a16:creationId xmlns:a16="http://schemas.microsoft.com/office/drawing/2014/main" id="{7BD8A97E-EDB8-0440-8F4B-6ACBDFB63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100"/>
          <a:stretch/>
        </p:blipFill>
        <p:spPr>
          <a:xfrm>
            <a:off x="4197928" y="-22002"/>
            <a:ext cx="7994072" cy="6894874"/>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tx1"/>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4994071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 Grocery Wor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6"/>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2049750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Section - Grocery Worker">
    <p:spTree>
      <p:nvGrpSpPr>
        <p:cNvPr id="1" name=""/>
        <p:cNvGrpSpPr/>
        <p:nvPr/>
      </p:nvGrpSpPr>
      <p:grpSpPr>
        <a:xfrm>
          <a:off x="0" y="0"/>
          <a:ext cx="0" cy="0"/>
          <a:chOff x="0" y="0"/>
          <a:chExt cx="0" cy="0"/>
        </a:xfrm>
      </p:grpSpPr>
      <p:pic>
        <p:nvPicPr>
          <p:cNvPr id="11" name="Picture 10" descr="A person with her arms crossed&#10;&#10;Description automatically generated with medium confidence">
            <a:extLst>
              <a:ext uri="{FF2B5EF4-FFF2-40B4-BE49-F238E27FC236}">
                <a16:creationId xmlns:a16="http://schemas.microsoft.com/office/drawing/2014/main" id="{AC1B0C70-59A4-5848-A7AE-8C9B3DC473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0213" y="-1"/>
            <a:ext cx="6591787" cy="6858001"/>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6"/>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40990327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_Section - Grocery Worker">
    <p:spTree>
      <p:nvGrpSpPr>
        <p:cNvPr id="1" name=""/>
        <p:cNvGrpSpPr/>
        <p:nvPr/>
      </p:nvGrpSpPr>
      <p:grpSpPr>
        <a:xfrm>
          <a:off x="0" y="0"/>
          <a:ext cx="0" cy="0"/>
          <a:chOff x="0" y="0"/>
          <a:chExt cx="0" cy="0"/>
        </a:xfrm>
      </p:grpSpPr>
      <p:pic>
        <p:nvPicPr>
          <p:cNvPr id="10" name="Picture 9" descr="A person wearing a mask&#10;&#10;Description automatically generated with low confidence">
            <a:extLst>
              <a:ext uri="{FF2B5EF4-FFF2-40B4-BE49-F238E27FC236}">
                <a16:creationId xmlns:a16="http://schemas.microsoft.com/office/drawing/2014/main" id="{48059E9C-6420-E04B-B93F-0B877A25FD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26627" y="0"/>
            <a:ext cx="6965373"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6"/>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700763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 Side-by-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7C7A7-CBFA-5C47-8E3B-192ED1414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172310" y="164402"/>
            <a:ext cx="6872871" cy="6528249"/>
            <a:chOff x="3479176" y="-2594599"/>
            <a:chExt cx="6872871" cy="6528249"/>
          </a:xfrm>
          <a:solidFill>
            <a:schemeClr val="bg1"/>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4" y="-2594599"/>
              <a:ext cx="6858002" cy="61233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490386"/>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96674"/>
            <a:ext cx="4972907" cy="506292"/>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532751"/>
            <a:ext cx="4972907"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9" y="5890619"/>
            <a:ext cx="2083956" cy="567645"/>
          </a:xfrm>
          <a:prstGeom prst="rect">
            <a:avLst/>
          </a:prstGeom>
        </p:spPr>
      </p:pic>
    </p:spTree>
    <p:extLst>
      <p:ext uri="{BB962C8B-B14F-4D97-AF65-F5344CB8AC3E}">
        <p14:creationId xmlns:p14="http://schemas.microsoft.com/office/powerpoint/2010/main" val="28792745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 Famil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79919" y="-7911"/>
            <a:ext cx="6612081" cy="6872872"/>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3"/>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38997201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Section - Family">
    <p:spTree>
      <p:nvGrpSpPr>
        <p:cNvPr id="1" name=""/>
        <p:cNvGrpSpPr/>
        <p:nvPr/>
      </p:nvGrpSpPr>
      <p:grpSpPr>
        <a:xfrm>
          <a:off x="0" y="0"/>
          <a:ext cx="0" cy="0"/>
          <a:chOff x="0" y="0"/>
          <a:chExt cx="0" cy="0"/>
        </a:xfrm>
      </p:grpSpPr>
      <p:pic>
        <p:nvPicPr>
          <p:cNvPr id="10" name="Picture 9" descr="A person in surgical scrubs using a cell phone&#10;&#10;Description automatically generated with low confidence">
            <a:extLst>
              <a:ext uri="{FF2B5EF4-FFF2-40B4-BE49-F238E27FC236}">
                <a16:creationId xmlns:a16="http://schemas.microsoft.com/office/drawing/2014/main" id="{24A971C3-EA67-6E46-9D00-9A2F708DF0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0961" y="-16964"/>
            <a:ext cx="6891039" cy="6872871"/>
          </a:xfrm>
          <a:prstGeom prst="rect">
            <a:avLst/>
          </a:prstGeom>
        </p:spPr>
      </p:pic>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3"/>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24672710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ection - Volunte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85065" y="-25214"/>
            <a:ext cx="7006935" cy="6893605"/>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620548" y="156322"/>
            <a:ext cx="7118887" cy="6314209"/>
            <a:chOff x="3479176" y="-2146309"/>
            <a:chExt cx="6872871" cy="6096001"/>
          </a:xfrm>
          <a:solidFill>
            <a:schemeClr val="tx2">
              <a:lumMod val="75000"/>
            </a:schemeClr>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77045497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Section - Volunteer">
    <p:spTree>
      <p:nvGrpSpPr>
        <p:cNvPr id="1" name=""/>
        <p:cNvGrpSpPr/>
        <p:nvPr/>
      </p:nvGrpSpPr>
      <p:grpSpPr>
        <a:xfrm>
          <a:off x="0" y="0"/>
          <a:ext cx="0" cy="0"/>
          <a:chOff x="0" y="0"/>
          <a:chExt cx="0" cy="0"/>
        </a:xfrm>
      </p:grpSpPr>
      <p:pic>
        <p:nvPicPr>
          <p:cNvPr id="11" name="Picture 10" descr="A picture containing person, indoor, room&#10;&#10;Description automatically generated">
            <a:extLst>
              <a:ext uri="{FF2B5EF4-FFF2-40B4-BE49-F238E27FC236}">
                <a16:creationId xmlns:a16="http://schemas.microsoft.com/office/drawing/2014/main" id="{00559E55-919E-4246-8FBF-E88C4EC65C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13232" y="27769"/>
            <a:ext cx="7716982" cy="7040799"/>
          </a:xfrm>
          <a:prstGeom prst="rect">
            <a:avLst/>
          </a:prstGeom>
        </p:spPr>
      </p:pic>
      <p:grpSp>
        <p:nvGrpSpPr>
          <p:cNvPr id="10" name="Group 9">
            <a:extLst>
              <a:ext uri="{FF2B5EF4-FFF2-40B4-BE49-F238E27FC236}">
                <a16:creationId xmlns:a16="http://schemas.microsoft.com/office/drawing/2014/main" id="{B2DF0938-CD0E-7645-9FB8-EB155DDF9828}"/>
              </a:ext>
            </a:extLst>
          </p:cNvPr>
          <p:cNvGrpSpPr/>
          <p:nvPr userDrawn="1"/>
        </p:nvGrpSpPr>
        <p:grpSpPr>
          <a:xfrm rot="16200000">
            <a:off x="-620548" y="156322"/>
            <a:ext cx="7118887" cy="6314209"/>
            <a:chOff x="3479176" y="-2146309"/>
            <a:chExt cx="6872871" cy="6096001"/>
          </a:xfrm>
          <a:solidFill>
            <a:schemeClr val="tx2">
              <a:lumMod val="75000"/>
            </a:schemeClr>
          </a:solidFill>
        </p:grpSpPr>
        <p:sp>
          <p:nvSpPr>
            <p:cNvPr id="12" name="Rectangle 11">
              <a:extLst>
                <a:ext uri="{FF2B5EF4-FFF2-40B4-BE49-F238E27FC236}">
                  <a16:creationId xmlns:a16="http://schemas.microsoft.com/office/drawing/2014/main" id="{B3D4645F-AD92-EC41-A769-56FF4F9E4A2D}"/>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92227EC-E3EB-0844-A2A8-694624D6AB8E}"/>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73654228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Section - Volunteer">
    <p:spTree>
      <p:nvGrpSpPr>
        <p:cNvPr id="1" name=""/>
        <p:cNvGrpSpPr/>
        <p:nvPr/>
      </p:nvGrpSpPr>
      <p:grpSpPr>
        <a:xfrm>
          <a:off x="0" y="0"/>
          <a:ext cx="0" cy="0"/>
          <a:chOff x="0" y="0"/>
          <a:chExt cx="0" cy="0"/>
        </a:xfrm>
      </p:grpSpPr>
      <p:pic>
        <p:nvPicPr>
          <p:cNvPr id="10" name="Picture 9" descr="A picture containing person&#10;&#10;Description automatically generated">
            <a:extLst>
              <a:ext uri="{FF2B5EF4-FFF2-40B4-BE49-F238E27FC236}">
                <a16:creationId xmlns:a16="http://schemas.microsoft.com/office/drawing/2014/main" id="{D773595D-3511-644A-BB8D-541A16651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58431" y="1"/>
            <a:ext cx="7833570" cy="6858000"/>
          </a:xfrm>
          <a:prstGeom prst="rect">
            <a:avLst/>
          </a:prstGeom>
        </p:spPr>
      </p:pic>
      <p:grpSp>
        <p:nvGrpSpPr>
          <p:cNvPr id="11" name="Group 10">
            <a:extLst>
              <a:ext uri="{FF2B5EF4-FFF2-40B4-BE49-F238E27FC236}">
                <a16:creationId xmlns:a16="http://schemas.microsoft.com/office/drawing/2014/main" id="{0828CD8C-DD73-EC4A-BED8-7DC44B6073A7}"/>
              </a:ext>
            </a:extLst>
          </p:cNvPr>
          <p:cNvGrpSpPr/>
          <p:nvPr userDrawn="1"/>
        </p:nvGrpSpPr>
        <p:grpSpPr>
          <a:xfrm rot="16200000">
            <a:off x="-620548" y="156322"/>
            <a:ext cx="7118887" cy="6314209"/>
            <a:chOff x="3479176" y="-2146309"/>
            <a:chExt cx="6872871" cy="6096001"/>
          </a:xfrm>
          <a:solidFill>
            <a:schemeClr val="tx2">
              <a:lumMod val="75000"/>
            </a:schemeClr>
          </a:solidFill>
        </p:grpSpPr>
        <p:sp>
          <p:nvSpPr>
            <p:cNvPr id="12" name="Rectangle 11">
              <a:extLst>
                <a:ext uri="{FF2B5EF4-FFF2-40B4-BE49-F238E27FC236}">
                  <a16:creationId xmlns:a16="http://schemas.microsoft.com/office/drawing/2014/main" id="{84F45841-8320-454D-A294-C1876FCD1D6E}"/>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27D9C30-7DA2-204D-ABB2-71114436C48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3075544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 We Can Do Thi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55231" y="-45600"/>
            <a:ext cx="7048500" cy="6913991"/>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465984" y="-102722"/>
            <a:ext cx="7106967" cy="6855203"/>
            <a:chOff x="3479176" y="-2146309"/>
            <a:chExt cx="6872871" cy="6096001"/>
          </a:xfrm>
          <a:solidFill>
            <a:schemeClr val="accent1">
              <a:lumMod val="75000"/>
            </a:schemeClr>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5361203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Section - We Can Do This">
    <p:spTree>
      <p:nvGrpSpPr>
        <p:cNvPr id="1" name=""/>
        <p:cNvGrpSpPr/>
        <p:nvPr/>
      </p:nvGrpSpPr>
      <p:grpSpPr>
        <a:xfrm>
          <a:off x="0" y="0"/>
          <a:ext cx="0" cy="0"/>
          <a:chOff x="0" y="0"/>
          <a:chExt cx="0" cy="0"/>
        </a:xfrm>
      </p:grpSpPr>
      <p:pic>
        <p:nvPicPr>
          <p:cNvPr id="11" name="Picture 10" descr="A picture containing car, outdoor, tree, road&#10;&#10;Description automatically generated">
            <a:extLst>
              <a:ext uri="{FF2B5EF4-FFF2-40B4-BE49-F238E27FC236}">
                <a16:creationId xmlns:a16="http://schemas.microsoft.com/office/drawing/2014/main" id="{C662122F-04F6-BC4E-BF90-744BF7DE25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14511" y="-15289"/>
            <a:ext cx="6477489" cy="6899366"/>
          </a:xfrm>
          <a:prstGeom prst="rect">
            <a:avLst/>
          </a:prstGeom>
        </p:spPr>
      </p:pic>
      <p:grpSp>
        <p:nvGrpSpPr>
          <p:cNvPr id="18" name="Group 17">
            <a:extLst>
              <a:ext uri="{FF2B5EF4-FFF2-40B4-BE49-F238E27FC236}">
                <a16:creationId xmlns:a16="http://schemas.microsoft.com/office/drawing/2014/main" id="{DD68B351-D1DF-7C4D-B3CC-32BE2E1DB490}"/>
              </a:ext>
            </a:extLst>
          </p:cNvPr>
          <p:cNvGrpSpPr/>
          <p:nvPr userDrawn="1"/>
        </p:nvGrpSpPr>
        <p:grpSpPr>
          <a:xfrm rot="16200000">
            <a:off x="-465984" y="-102722"/>
            <a:ext cx="7106967" cy="6855203"/>
            <a:chOff x="3479176" y="-2146309"/>
            <a:chExt cx="6872871" cy="6096001"/>
          </a:xfrm>
          <a:solidFill>
            <a:schemeClr val="accent1">
              <a:lumMod val="75000"/>
            </a:schemeClr>
          </a:solidFill>
        </p:grpSpPr>
        <p:sp>
          <p:nvSpPr>
            <p:cNvPr id="22" name="Rectangle 21">
              <a:extLst>
                <a:ext uri="{FF2B5EF4-FFF2-40B4-BE49-F238E27FC236}">
                  <a16:creationId xmlns:a16="http://schemas.microsoft.com/office/drawing/2014/main" id="{3CF2F5A5-8E44-0140-8B56-6E29FC600E14}"/>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58F14FC3-DC60-2442-B1BD-44F75EF63DA5}"/>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
        <p:nvSpPr>
          <p:cNvPr id="14" name="Text Placeholder 25">
            <a:extLst>
              <a:ext uri="{FF2B5EF4-FFF2-40B4-BE49-F238E27FC236}">
                <a16:creationId xmlns:a16="http://schemas.microsoft.com/office/drawing/2014/main" id="{E20ED831-96AC-D04A-80D6-E72B517693F6}"/>
              </a:ext>
            </a:extLst>
          </p:cNvPr>
          <p:cNvSpPr>
            <a:spLocks noGrp="1"/>
          </p:cNvSpPr>
          <p:nvPr>
            <p:ph type="body" sz="quarter" idx="14"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sp>
        <p:nvSpPr>
          <p:cNvPr id="15" name="Text Placeholder 29">
            <a:extLst>
              <a:ext uri="{FF2B5EF4-FFF2-40B4-BE49-F238E27FC236}">
                <a16:creationId xmlns:a16="http://schemas.microsoft.com/office/drawing/2014/main" id="{DDE6AACA-8904-7A48-BFF7-ED0AEEA4EC3D}"/>
              </a:ext>
            </a:extLst>
          </p:cNvPr>
          <p:cNvSpPr>
            <a:spLocks noGrp="1"/>
          </p:cNvSpPr>
          <p:nvPr>
            <p:ph type="body" sz="quarter" idx="15"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Tree>
    <p:extLst>
      <p:ext uri="{BB962C8B-B14F-4D97-AF65-F5344CB8AC3E}">
        <p14:creationId xmlns:p14="http://schemas.microsoft.com/office/powerpoint/2010/main" val="17601167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Section - Customiz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2D4637-E465-7E48-83C7-DADE12E720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75034" y="-7913"/>
            <a:ext cx="6520249" cy="6872873"/>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388436" y="380524"/>
            <a:ext cx="6872871" cy="6096001"/>
            <a:chOff x="3479176" y="-2146309"/>
            <a:chExt cx="6872871" cy="6096001"/>
          </a:xfrm>
          <a:solidFill>
            <a:schemeClr val="accent4"/>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0"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6755189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Section - Q&amp;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2036A-C3D3-3E41-9F9E-C0A338C077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953"/>
            <a:ext cx="12192002" cy="4193381"/>
          </a:xfrm>
          <a:prstGeom prst="rect">
            <a:avLst/>
          </a:prstGeom>
        </p:spPr>
      </p:pic>
      <p:sp>
        <p:nvSpPr>
          <p:cNvPr id="27" name="Rectangle 26">
            <a:extLst>
              <a:ext uri="{FF2B5EF4-FFF2-40B4-BE49-F238E27FC236}">
                <a16:creationId xmlns:a16="http://schemas.microsoft.com/office/drawing/2014/main" id="{3B3A1F00-BE2E-3F4D-9B58-BE76E2EAEA79}"/>
              </a:ext>
            </a:extLst>
          </p:cNvPr>
          <p:cNvSpPr/>
          <p:nvPr userDrawn="1"/>
        </p:nvSpPr>
        <p:spPr bwMode="gray">
          <a:xfrm>
            <a:off x="-4522" y="4572000"/>
            <a:ext cx="12208043" cy="2286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5" name="Freeform 24">
            <a:extLst>
              <a:ext uri="{FF2B5EF4-FFF2-40B4-BE49-F238E27FC236}">
                <a16:creationId xmlns:a16="http://schemas.microsoft.com/office/drawing/2014/main" id="{BC213B86-EC5D-164D-ADAD-BC84ECB66DFC}"/>
              </a:ext>
            </a:extLst>
          </p:cNvPr>
          <p:cNvSpPr/>
          <p:nvPr userDrawn="1"/>
        </p:nvSpPr>
        <p:spPr bwMode="gray">
          <a:xfrm>
            <a:off x="-4521" y="3484609"/>
            <a:ext cx="12222090" cy="1212355"/>
          </a:xfrm>
          <a:custGeom>
            <a:avLst/>
            <a:gdLst>
              <a:gd name="connsiteX0" fmla="*/ 0 w 12208043"/>
              <a:gd name="connsiteY0" fmla="*/ 0 h 1210962"/>
              <a:gd name="connsiteX1" fmla="*/ 7672111 w 12208043"/>
              <a:gd name="connsiteY1" fmla="*/ 0 h 1210962"/>
              <a:gd name="connsiteX2" fmla="*/ 8195119 w 12208043"/>
              <a:gd name="connsiteY2" fmla="*/ 523008 h 1210962"/>
              <a:gd name="connsiteX3" fmla="*/ 8718128 w 12208043"/>
              <a:gd name="connsiteY3" fmla="*/ 0 h 1210962"/>
              <a:gd name="connsiteX4" fmla="*/ 12208043 w 12208043"/>
              <a:gd name="connsiteY4" fmla="*/ 0 h 1210962"/>
              <a:gd name="connsiteX5" fmla="*/ 12208043 w 12208043"/>
              <a:gd name="connsiteY5" fmla="*/ 1210962 h 1210962"/>
              <a:gd name="connsiteX6" fmla="*/ 0 w 12208043"/>
              <a:gd name="connsiteY6" fmla="*/ 1210962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8043" h="1210962">
                <a:moveTo>
                  <a:pt x="0" y="0"/>
                </a:moveTo>
                <a:lnTo>
                  <a:pt x="7672111" y="0"/>
                </a:lnTo>
                <a:lnTo>
                  <a:pt x="8195119" y="523008"/>
                </a:lnTo>
                <a:lnTo>
                  <a:pt x="8718128" y="0"/>
                </a:lnTo>
                <a:lnTo>
                  <a:pt x="12208043" y="0"/>
                </a:lnTo>
                <a:lnTo>
                  <a:pt x="12208043" y="1210962"/>
                </a:lnTo>
                <a:lnTo>
                  <a:pt x="0" y="1210962"/>
                </a:lnTo>
                <a:close/>
              </a:path>
            </a:pathLst>
          </a:custGeom>
          <a:solidFill>
            <a:schemeClr val="bg1"/>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pic>
        <p:nvPicPr>
          <p:cNvPr id="26" name="Picture 25">
            <a:extLst>
              <a:ext uri="{FF2B5EF4-FFF2-40B4-BE49-F238E27FC236}">
                <a16:creationId xmlns:a16="http://schemas.microsoft.com/office/drawing/2014/main" id="{19C0D55A-5DF5-774E-A25F-080315DFB70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74576"/>
            <a:ext cx="2083956" cy="567645"/>
          </a:xfrm>
          <a:prstGeom prst="rect">
            <a:avLst/>
          </a:prstGeom>
        </p:spPr>
      </p:pic>
      <p:pic>
        <p:nvPicPr>
          <p:cNvPr id="2" name="Picture 1">
            <a:extLst>
              <a:ext uri="{FF2B5EF4-FFF2-40B4-BE49-F238E27FC236}">
                <a16:creationId xmlns:a16="http://schemas.microsoft.com/office/drawing/2014/main" id="{FA7A87D4-C50E-2A47-A4BF-F61B2A2A761E}"/>
              </a:ext>
            </a:extLst>
          </p:cNvPr>
          <p:cNvPicPr>
            <a:picLocks noChangeAspect="1"/>
          </p:cNvPicPr>
          <p:nvPr userDrawn="1"/>
        </p:nvPicPr>
        <p:blipFill rotWithShape="1">
          <a:blip r:embed="rId4" cstate="screen">
            <a:duotone>
              <a:prstClr val="black"/>
              <a:schemeClr val="accent4">
                <a:tint val="45000"/>
                <a:satMod val="400000"/>
              </a:schemeClr>
            </a:duotone>
            <a:lum bright="-12000" contrast="-100000"/>
            <a:extLst>
              <a:ext uri="{28A0092B-C50C-407E-A947-70E740481C1C}">
                <a14:useLocalDpi xmlns:a14="http://schemas.microsoft.com/office/drawing/2010/main"/>
              </a:ext>
            </a:extLst>
          </a:blip>
          <a:srcRect l="17821" t="24804" r="17821" b="37942"/>
          <a:stretch/>
        </p:blipFill>
        <p:spPr>
          <a:xfrm>
            <a:off x="5204243" y="4262419"/>
            <a:ext cx="6081860" cy="2286000"/>
          </a:xfrm>
          <a:prstGeom prst="rect">
            <a:avLst/>
          </a:prstGeom>
        </p:spPr>
      </p:pic>
    </p:spTree>
    <p:extLst>
      <p:ext uri="{BB962C8B-B14F-4D97-AF65-F5344CB8AC3E}">
        <p14:creationId xmlns:p14="http://schemas.microsoft.com/office/powerpoint/2010/main" val="88539159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ection - QA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0FE8E-D4A6-3847-9DFC-629EAC3435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
          <a:stretch/>
        </p:blipFill>
        <p:spPr>
          <a:xfrm>
            <a:off x="5675034" y="-7913"/>
            <a:ext cx="6520249" cy="6872873"/>
          </a:xfrm>
          <a:prstGeom prst="rect">
            <a:avLst/>
          </a:prstGeom>
        </p:spPr>
      </p:pic>
      <p:grpSp>
        <p:nvGrpSpPr>
          <p:cNvPr id="8" name="Group 7">
            <a:extLst>
              <a:ext uri="{FF2B5EF4-FFF2-40B4-BE49-F238E27FC236}">
                <a16:creationId xmlns:a16="http://schemas.microsoft.com/office/drawing/2014/main" id="{E72AEA90-96D9-A642-ACBE-0426C08A9C75}"/>
              </a:ext>
            </a:extLst>
          </p:cNvPr>
          <p:cNvGrpSpPr/>
          <p:nvPr userDrawn="1"/>
        </p:nvGrpSpPr>
        <p:grpSpPr>
          <a:xfrm rot="16200000">
            <a:off x="-388436" y="380524"/>
            <a:ext cx="6872871" cy="6096001"/>
            <a:chOff x="3479176" y="-2146309"/>
            <a:chExt cx="6872871" cy="6096001"/>
          </a:xfrm>
          <a:solidFill>
            <a:srgbClr val="0076A8"/>
          </a:solidFill>
        </p:grpSpPr>
        <p:sp>
          <p:nvSpPr>
            <p:cNvPr id="9" name="Rectangle 8">
              <a:extLst>
                <a:ext uri="{FF2B5EF4-FFF2-40B4-BE49-F238E27FC236}">
                  <a16:creationId xmlns:a16="http://schemas.microsoft.com/office/drawing/2014/main" id="{2619040E-3BF3-A445-A11D-D8576FAF949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8D7B87BD-40F4-CD48-B4E2-F0BE44A121AB}"/>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a:extLst>
              <a:ext uri="{FF2B5EF4-FFF2-40B4-BE49-F238E27FC236}">
                <a16:creationId xmlns:a16="http://schemas.microsoft.com/office/drawing/2014/main" id="{12238E15-8075-2947-84F1-C9DB741B66A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350470"/>
            <a:ext cx="2083957" cy="567644"/>
          </a:xfrm>
          <a:prstGeom prst="rect">
            <a:avLst/>
          </a:prstGeom>
        </p:spPr>
      </p:pic>
      <p:pic>
        <p:nvPicPr>
          <p:cNvPr id="13" name="Picture 12">
            <a:extLst>
              <a:ext uri="{FF2B5EF4-FFF2-40B4-BE49-F238E27FC236}">
                <a16:creationId xmlns:a16="http://schemas.microsoft.com/office/drawing/2014/main" id="{533CA88B-18CF-A649-B4A5-B70A1FCC9C9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7821" t="24804" r="17821" b="37942"/>
          <a:stretch/>
        </p:blipFill>
        <p:spPr>
          <a:xfrm>
            <a:off x="311403" y="3331635"/>
            <a:ext cx="4414278" cy="1659203"/>
          </a:xfrm>
          <a:prstGeom prst="rect">
            <a:avLst/>
          </a:prstGeom>
        </p:spPr>
      </p:pic>
    </p:spTree>
    <p:extLst>
      <p:ext uri="{BB962C8B-B14F-4D97-AF65-F5344CB8AC3E}">
        <p14:creationId xmlns:p14="http://schemas.microsoft.com/office/powerpoint/2010/main" val="19782950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 Cobranded Side-by-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7C7A7-CBFA-5C47-8E3B-192ED1414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sp>
        <p:nvSpPr>
          <p:cNvPr id="20" name="Rectangle 19">
            <a:extLst>
              <a:ext uri="{FF2B5EF4-FFF2-40B4-BE49-F238E27FC236}">
                <a16:creationId xmlns:a16="http://schemas.microsoft.com/office/drawing/2014/main" id="{2A00F09B-5D01-1E4A-8E16-100F1D7A14EA}"/>
              </a:ext>
            </a:extLst>
          </p:cNvPr>
          <p:cNvSpPr/>
          <p:nvPr/>
        </p:nvSpPr>
        <p:spPr>
          <a:xfrm rot="16200000">
            <a:off x="-367338" y="383161"/>
            <a:ext cx="6858002" cy="6123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508F13F9-DD0F-4841-B471-798F3453F23A}"/>
              </a:ext>
            </a:extLst>
          </p:cNvPr>
          <p:cNvSpPr/>
          <p:nvPr/>
        </p:nvSpPr>
        <p:spPr>
          <a:xfrm>
            <a:off x="-9091" y="5286310"/>
            <a:ext cx="6084985" cy="1594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5400000">
            <a:off x="2870183" y="3222716"/>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solidFill>
            <a:schemeClr val="bg1"/>
          </a:solid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439395"/>
            <a:ext cx="4972907" cy="506292"/>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375472"/>
            <a:ext cx="4972907"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9" y="487069"/>
            <a:ext cx="2083956" cy="567645"/>
          </a:xfrm>
          <a:prstGeom prst="rect">
            <a:avLst/>
          </a:prstGeom>
        </p:spPr>
      </p:pic>
      <p:pic>
        <p:nvPicPr>
          <p:cNvPr id="14" name="Picture 13">
            <a:extLst>
              <a:ext uri="{FF2B5EF4-FFF2-40B4-BE49-F238E27FC236}">
                <a16:creationId xmlns:a16="http://schemas.microsoft.com/office/drawing/2014/main" id="{AF3A6919-FB7F-6E4E-B06B-FA7D60C998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949" y="5586152"/>
            <a:ext cx="3040236" cy="337804"/>
          </a:xfrm>
          <a:prstGeom prst="rect">
            <a:avLst/>
          </a:prstGeom>
        </p:spPr>
      </p:pic>
      <p:pic>
        <p:nvPicPr>
          <p:cNvPr id="15" name="Picture 14">
            <a:extLst>
              <a:ext uri="{FF2B5EF4-FFF2-40B4-BE49-F238E27FC236}">
                <a16:creationId xmlns:a16="http://schemas.microsoft.com/office/drawing/2014/main" id="{92CF5A2D-8F2F-864E-91C2-9387B83DB3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6949" y="6198677"/>
            <a:ext cx="3416411" cy="344512"/>
          </a:xfrm>
          <a:prstGeom prst="rect">
            <a:avLst/>
          </a:prstGeom>
        </p:spPr>
      </p:pic>
    </p:spTree>
    <p:extLst>
      <p:ext uri="{BB962C8B-B14F-4D97-AF65-F5344CB8AC3E}">
        <p14:creationId xmlns:p14="http://schemas.microsoft.com/office/powerpoint/2010/main" val="338320003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ivider - Thank You">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“Thank You” Layouts</a:t>
            </a:r>
          </a:p>
        </p:txBody>
      </p:sp>
    </p:spTree>
    <p:extLst>
      <p:ext uri="{BB962C8B-B14F-4D97-AF65-F5344CB8AC3E}">
        <p14:creationId xmlns:p14="http://schemas.microsoft.com/office/powerpoint/2010/main" val="7674478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hank you - gra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133469" y="5235735"/>
            <a:ext cx="3118756" cy="849512"/>
          </a:xfrm>
          <a:prstGeom prst="rect">
            <a:avLst/>
          </a:prstGeom>
        </p:spPr>
      </p:pic>
      <p:pic>
        <p:nvPicPr>
          <p:cNvPr id="8" name="Picture 7" descr="A picture containing text, clock, gauge&#10;&#10;Description automatically generated">
            <a:extLst>
              <a:ext uri="{FF2B5EF4-FFF2-40B4-BE49-F238E27FC236}">
                <a16:creationId xmlns:a16="http://schemas.microsoft.com/office/drawing/2014/main" id="{86D11D3A-A3B9-594B-ACAC-52DFE823BD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702B43E0-1CF1-7A41-AC5C-33FEE9D2E27C}"/>
              </a:ext>
            </a:extLst>
          </p:cNvPr>
          <p:cNvSpPr/>
          <p:nvPr userDrawn="1"/>
        </p:nvSpPr>
        <p:spPr bwMode="gray">
          <a:xfrm rot="5400000">
            <a:off x="7137180" y="5569090"/>
            <a:ext cx="1064871" cy="532435"/>
          </a:xfrm>
          <a:prstGeom prst="triangl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7761975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hank you - light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133469" y="5235735"/>
            <a:ext cx="3118756" cy="849512"/>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7FC4497E-CE29-4045-AB6E-26C5BDCA0D0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B12BE6F1-965D-A840-AB9C-00E3365D5D7A}"/>
              </a:ext>
            </a:extLst>
          </p:cNvPr>
          <p:cNvSpPr/>
          <p:nvPr userDrawn="1"/>
        </p:nvSpPr>
        <p:spPr bwMode="gray">
          <a:xfrm rot="5400000">
            <a:off x="7137180" y="5569090"/>
            <a:ext cx="1064871" cy="532435"/>
          </a:xfrm>
          <a:prstGeom prst="triangl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1809218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09560" y="5596986"/>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133469" y="5235735"/>
            <a:ext cx="3118756" cy="849512"/>
          </a:xfrm>
          <a:prstGeom prst="rect">
            <a:avLst/>
          </a:prstGeom>
        </p:spPr>
      </p:pic>
      <p:sp>
        <p:nvSpPr>
          <p:cNvPr id="7" name="Triangle 6">
            <a:extLst>
              <a:ext uri="{FF2B5EF4-FFF2-40B4-BE49-F238E27FC236}">
                <a16:creationId xmlns:a16="http://schemas.microsoft.com/office/drawing/2014/main" id="{6CB971D6-3E3A-6441-BE6F-9B7D00789C19}"/>
              </a:ext>
            </a:extLst>
          </p:cNvPr>
          <p:cNvSpPr/>
          <p:nvPr userDrawn="1"/>
        </p:nvSpPr>
        <p:spPr bwMode="gray">
          <a:xfrm rot="5400000">
            <a:off x="7137180" y="5569090"/>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317004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ank you - te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133469" y="5235735"/>
            <a:ext cx="3118756" cy="849512"/>
          </a:xfrm>
          <a:prstGeom prst="rect">
            <a:avLst/>
          </a:prstGeom>
        </p:spPr>
      </p:pic>
      <p:pic>
        <p:nvPicPr>
          <p:cNvPr id="3" name="Picture 2" descr="A picture containing text, clock&#10;&#10;Description automatically generated">
            <a:extLst>
              <a:ext uri="{FF2B5EF4-FFF2-40B4-BE49-F238E27FC236}">
                <a16:creationId xmlns:a16="http://schemas.microsoft.com/office/drawing/2014/main" id="{C6B6B4EF-7E17-D44B-B04C-CB7F2F5AFC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9560" y="5607127"/>
            <a:ext cx="2961284" cy="466504"/>
          </a:xfrm>
          <a:prstGeom prst="rect">
            <a:avLst/>
          </a:prstGeom>
        </p:spPr>
      </p:pic>
      <p:sp>
        <p:nvSpPr>
          <p:cNvPr id="7" name="Triangle 6">
            <a:extLst>
              <a:ext uri="{FF2B5EF4-FFF2-40B4-BE49-F238E27FC236}">
                <a16:creationId xmlns:a16="http://schemas.microsoft.com/office/drawing/2014/main" id="{56325CB0-63B7-AE45-89D7-8121B56CB8E0}"/>
              </a:ext>
            </a:extLst>
          </p:cNvPr>
          <p:cNvSpPr/>
          <p:nvPr userDrawn="1"/>
        </p:nvSpPr>
        <p:spPr bwMode="gray">
          <a:xfrm rot="5400000">
            <a:off x="7137180" y="5569090"/>
            <a:ext cx="1064871" cy="532435"/>
          </a:xfrm>
          <a:prstGeom prst="triangle">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9751494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hank you -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133469" y="5235735"/>
            <a:ext cx="3118756" cy="849512"/>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C55C2FDC-3A96-D840-90DE-2424064C8F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EE14B43B-06DB-2947-93D6-1FA74E505322}"/>
              </a:ext>
            </a:extLst>
          </p:cNvPr>
          <p:cNvSpPr/>
          <p:nvPr userDrawn="1"/>
        </p:nvSpPr>
        <p:spPr bwMode="gray">
          <a:xfrm rot="5400000">
            <a:off x="7137180" y="5569090"/>
            <a:ext cx="1064871" cy="532435"/>
          </a:xfrm>
          <a:prstGeom prst="triangl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8551351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hank You - Cobrande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09560" y="5596986"/>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userDrawn="1"/>
        </p:nvSpPr>
        <p:spPr>
          <a:xfrm>
            <a:off x="0" y="1"/>
            <a:ext cx="74033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userDrawn="1"/>
        </p:nvSpPr>
        <p:spPr>
          <a:xfrm>
            <a:off x="0" y="2298457"/>
            <a:ext cx="7403398" cy="1538883"/>
          </a:xfrm>
          <a:prstGeom prst="rect">
            <a:avLst/>
          </a:prstGeom>
          <a:noFill/>
        </p:spPr>
        <p:txBody>
          <a:bodyPr vert="horz" wrap="square" lIns="0" tIns="0" rIns="0" bIns="0" rtlCol="0" anchor="b" anchorCtr="0">
            <a:spAutoFit/>
          </a:bodyPr>
          <a:lstStyle/>
          <a:p>
            <a:pPr algn="ctr">
              <a:spcBef>
                <a:spcPts val="200"/>
              </a:spcBef>
              <a:buSzPct val="100000"/>
            </a:pPr>
            <a:r>
              <a:rPr lang="en-US" sz="100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326014" y="648907"/>
            <a:ext cx="2733666" cy="744618"/>
          </a:xfrm>
          <a:prstGeom prst="rect">
            <a:avLst/>
          </a:prstGeom>
        </p:spPr>
      </p:pic>
      <p:sp>
        <p:nvSpPr>
          <p:cNvPr id="7" name="Triangle 6">
            <a:extLst>
              <a:ext uri="{FF2B5EF4-FFF2-40B4-BE49-F238E27FC236}">
                <a16:creationId xmlns:a16="http://schemas.microsoft.com/office/drawing/2014/main" id="{6CB971D6-3E3A-6441-BE6F-9B7D00789C19}"/>
              </a:ext>
            </a:extLst>
          </p:cNvPr>
          <p:cNvSpPr/>
          <p:nvPr userDrawn="1"/>
        </p:nvSpPr>
        <p:spPr bwMode="gray">
          <a:xfrm rot="5400000">
            <a:off x="7137180" y="5569090"/>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7">
            <a:extLst>
              <a:ext uri="{FF2B5EF4-FFF2-40B4-BE49-F238E27FC236}">
                <a16:creationId xmlns:a16="http://schemas.microsoft.com/office/drawing/2014/main" id="{A197BB03-4172-2F40-921A-937819667BA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72728" y="5128618"/>
            <a:ext cx="3040236" cy="337804"/>
          </a:xfrm>
          <a:prstGeom prst="rect">
            <a:avLst/>
          </a:prstGeom>
        </p:spPr>
      </p:pic>
      <p:pic>
        <p:nvPicPr>
          <p:cNvPr id="9" name="Picture 8">
            <a:extLst>
              <a:ext uri="{FF2B5EF4-FFF2-40B4-BE49-F238E27FC236}">
                <a16:creationId xmlns:a16="http://schemas.microsoft.com/office/drawing/2014/main" id="{801F2AE6-494C-8F44-BBFE-C2B25BC8BA12}"/>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984641" y="5867946"/>
            <a:ext cx="3416411" cy="344512"/>
          </a:xfrm>
          <a:prstGeom prst="rect">
            <a:avLst/>
          </a:prstGeom>
        </p:spPr>
      </p:pic>
    </p:spTree>
    <p:extLst>
      <p:ext uri="{BB962C8B-B14F-4D97-AF65-F5344CB8AC3E}">
        <p14:creationId xmlns:p14="http://schemas.microsoft.com/office/powerpoint/2010/main" val="36968266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 Custom Photo - Cobranded - Side-by-Side">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tx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sp>
        <p:nvSpPr>
          <p:cNvPr id="24" name="Rectangle 23">
            <a:extLst>
              <a:ext uri="{FF2B5EF4-FFF2-40B4-BE49-F238E27FC236}">
                <a16:creationId xmlns:a16="http://schemas.microsoft.com/office/drawing/2014/main" id="{E461CA70-39CF-A14F-BE02-1DB9886B088E}"/>
              </a:ext>
            </a:extLst>
          </p:cNvPr>
          <p:cNvSpPr/>
          <p:nvPr/>
        </p:nvSpPr>
        <p:spPr>
          <a:xfrm>
            <a:off x="-9092" y="5286310"/>
            <a:ext cx="6105091" cy="1594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5" name="Picture 24">
            <a:extLst>
              <a:ext uri="{FF2B5EF4-FFF2-40B4-BE49-F238E27FC236}">
                <a16:creationId xmlns:a16="http://schemas.microsoft.com/office/drawing/2014/main" id="{3F57BAD9-8694-B14F-8997-E2AC2BF0AB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9" y="5601944"/>
            <a:ext cx="3040236" cy="337804"/>
          </a:xfrm>
          <a:prstGeom prst="rect">
            <a:avLst/>
          </a:prstGeom>
        </p:spPr>
      </p:pic>
      <p:pic>
        <p:nvPicPr>
          <p:cNvPr id="27" name="Picture 26">
            <a:extLst>
              <a:ext uri="{FF2B5EF4-FFF2-40B4-BE49-F238E27FC236}">
                <a16:creationId xmlns:a16="http://schemas.microsoft.com/office/drawing/2014/main" id="{760F4E02-4040-464F-B0CE-CCDEBBE710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9" y="6214469"/>
            <a:ext cx="3416411" cy="344512"/>
          </a:xfrm>
          <a:prstGeom prst="rect">
            <a:avLst/>
          </a:prstGeom>
        </p:spPr>
      </p:pic>
      <p:pic>
        <p:nvPicPr>
          <p:cNvPr id="28" name="Picture 27">
            <a:extLst>
              <a:ext uri="{FF2B5EF4-FFF2-40B4-BE49-F238E27FC236}">
                <a16:creationId xmlns:a16="http://schemas.microsoft.com/office/drawing/2014/main" id="{FA5BC513-6347-2441-9660-1ECCD54E09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949" y="487069"/>
            <a:ext cx="2083956" cy="567645"/>
          </a:xfrm>
          <a:prstGeom prst="rect">
            <a:avLst/>
          </a:prstGeom>
        </p:spPr>
      </p:pic>
    </p:spTree>
    <p:extLst>
      <p:ext uri="{BB962C8B-B14F-4D97-AF65-F5344CB8AC3E}">
        <p14:creationId xmlns:p14="http://schemas.microsoft.com/office/powerpoint/2010/main" val="2682225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Slide - Custom Photo - Cobranded - Side-by-Sid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tx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2451428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Title +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Title + Content Layouts</a:t>
            </a:r>
          </a:p>
        </p:txBody>
      </p:sp>
    </p:spTree>
    <p:extLst>
      <p:ext uri="{BB962C8B-B14F-4D97-AF65-F5344CB8AC3E}">
        <p14:creationId xmlns:p14="http://schemas.microsoft.com/office/powerpoint/2010/main" val="27805201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4" y="2"/>
            <a:ext cx="10847295" cy="1210961"/>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4" y="1210963"/>
            <a:ext cx="8583943" cy="5285981"/>
          </a:xfrm>
          <a:prstGeom prst="rect">
            <a:avLst/>
          </a:prstGeom>
        </p:spPr>
        <p:txBody>
          <a:bodyPr vert="horz" lIns="0" tIns="457200" rIns="0" bIns="0" rtlCol="0">
            <a:noAutofit/>
          </a:bodyPr>
          <a:lstStyle>
            <a:lvl1pPr>
              <a:spcBef>
                <a:spcPts val="900"/>
              </a:spcBef>
              <a:spcAft>
                <a:spcPts val="600"/>
              </a:spcAft>
              <a:defRPr lang="en-US" noProof="0"/>
            </a:lvl1pPr>
            <a:lvl2pPr>
              <a:spcBef>
                <a:spcPts val="300"/>
              </a:spcBef>
              <a:spcAft>
                <a:spcPts val="400"/>
              </a:spcAft>
              <a:defRPr lang="en-US" noProof="0"/>
            </a:lvl2pPr>
            <a:lvl3pPr>
              <a:spcBef>
                <a:spcPts val="400"/>
              </a:spcBef>
              <a:spcAft>
                <a:spcPts val="600"/>
              </a:spcAft>
              <a:defRPr lang="en-US" noProof="0"/>
            </a:lvl3pPr>
            <a:lvl4pPr>
              <a:defRPr lang="en-US" noProof="0"/>
            </a:lvl4pPr>
            <a:lvl5pPr>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41987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40FE542-73FB-2647-BE1F-C06BA72B7123}"/>
              </a:ext>
            </a:extLst>
          </p:cNvPr>
          <p:cNvGrpSpPr/>
          <p:nvPr/>
        </p:nvGrpSpPr>
        <p:grpSpPr>
          <a:xfrm>
            <a:off x="-4521" y="1"/>
            <a:ext cx="12208043" cy="1743397"/>
            <a:chOff x="-4522" y="0"/>
            <a:chExt cx="12208043" cy="1743397"/>
          </a:xfrm>
          <a:solidFill>
            <a:schemeClr val="accent1">
              <a:lumMod val="20000"/>
              <a:lumOff val="80000"/>
            </a:schemeClr>
          </a:solidFill>
        </p:grpSpPr>
        <p:sp>
          <p:nvSpPr>
            <p:cNvPr id="8" name="Rectangle 7">
              <a:extLst>
                <a:ext uri="{FF2B5EF4-FFF2-40B4-BE49-F238E27FC236}">
                  <a16:creationId xmlns:a16="http://schemas.microsoft.com/office/drawing/2014/main" id="{A45DC6C5-C6FE-DF42-90D4-C21C29106BE2}"/>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riangle 8">
              <a:extLst>
                <a:ext uri="{FF2B5EF4-FFF2-40B4-BE49-F238E27FC236}">
                  <a16:creationId xmlns:a16="http://schemas.microsoft.com/office/drawing/2014/main" id="{429EC67B-2DB8-A241-9961-831B5A9209AE}"/>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4" y="1"/>
            <a:ext cx="10847295" cy="1210958"/>
          </a:xfrm>
        </p:spPr>
        <p:txBody>
          <a:bodyPr bIns="91440"/>
          <a:lstStyle>
            <a:lvl1pPr>
              <a:defRPr>
                <a:solidFill>
                  <a:schemeClr val="tx1"/>
                </a:solidFill>
              </a:defRPr>
            </a:lvl1pPr>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4" y="1210960"/>
            <a:ext cx="8583943" cy="5285987"/>
          </a:xfrm>
          <a:prstGeom prst="rect">
            <a:avLst/>
          </a:prstGeom>
        </p:spPr>
        <p:txBody>
          <a:bodyPr vert="horz" lIns="0" tIns="45720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Picture 11">
            <a:extLst>
              <a:ext uri="{FF2B5EF4-FFF2-40B4-BE49-F238E27FC236}">
                <a16:creationId xmlns:a16="http://schemas.microsoft.com/office/drawing/2014/main" id="{BE13A7B6-6711-2F4F-8227-14DB89429F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22345185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lain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452178" y="0"/>
            <a:ext cx="11067471" cy="1210962"/>
          </a:xfrm>
        </p:spPr>
        <p:txBody>
          <a:bodyPr/>
          <a:lstStyle>
            <a:lvl1pPr>
              <a:defRPr>
                <a:solidFill>
                  <a:schemeClr val="tx2"/>
                </a:solidFill>
              </a:defRPr>
            </a:lvl1pPr>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4" y="1210962"/>
            <a:ext cx="8583943" cy="4866052"/>
          </a:xfrm>
          <a:prstGeom prst="rect">
            <a:avLst/>
          </a:prstGeom>
        </p:spPr>
        <p:txBody>
          <a:bodyPr vert="horz" lIns="0" tIns="27432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a:extLst>
              <a:ext uri="{FF2B5EF4-FFF2-40B4-BE49-F238E27FC236}">
                <a16:creationId xmlns:a16="http://schemas.microsoft.com/office/drawing/2014/main" id="{64CF1842-A1E5-7645-A0CA-6538DC7C26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2868350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4004FC-92C2-A84D-AACF-5BB93D375FFD}"/>
              </a:ext>
            </a:extLst>
          </p:cNvPr>
          <p:cNvGrpSpPr/>
          <p:nvPr/>
        </p:nvGrpSpPr>
        <p:grpSpPr>
          <a:xfrm>
            <a:off x="0" y="5494"/>
            <a:ext cx="12198286" cy="5549721"/>
            <a:chOff x="0" y="5494"/>
            <a:chExt cx="12198286" cy="5549721"/>
          </a:xfrm>
        </p:grpSpPr>
        <p:pic>
          <p:nvPicPr>
            <p:cNvPr id="18" name="Picture 17">
              <a:extLst>
                <a:ext uri="{FF2B5EF4-FFF2-40B4-BE49-F238E27FC236}">
                  <a16:creationId xmlns:a16="http://schemas.microsoft.com/office/drawing/2014/main" id="{338FCB96-3A48-DE49-9176-7D655F3EB099}"/>
                </a:ext>
              </a:extLst>
            </p:cNvPr>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0" y="5494"/>
              <a:ext cx="12192000" cy="3945699"/>
            </a:xfrm>
            <a:prstGeom prst="rect">
              <a:avLst/>
            </a:prstGeom>
          </p:spPr>
        </p:pic>
        <p:sp>
          <p:nvSpPr>
            <p:cNvPr id="10" name="Freeform 9">
              <a:extLst>
                <a:ext uri="{FF2B5EF4-FFF2-40B4-BE49-F238E27FC236}">
                  <a16:creationId xmlns:a16="http://schemas.microsoft.com/office/drawing/2014/main" id="{E1349D01-ACCF-E043-96D5-8060FBB94532}"/>
                </a:ext>
              </a:extLst>
            </p:cNvPr>
            <p:cNvSpPr/>
            <p:nvPr/>
          </p:nvSpPr>
          <p:spPr>
            <a:xfrm rot="10800000">
              <a:off x="0" y="3504367"/>
              <a:ext cx="12198286" cy="2050848"/>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12192001"/>
                <a:gd name="connsiteY0" fmla="*/ 443264 h 444858"/>
                <a:gd name="connsiteX1" fmla="*/ 5540997 w 12192001"/>
                <a:gd name="connsiteY1" fmla="*/ 443264 h 444858"/>
                <a:gd name="connsiteX2" fmla="*/ 6096001 w 12192001"/>
                <a:gd name="connsiteY2" fmla="*/ 0 h 444858"/>
                <a:gd name="connsiteX3" fmla="*/ 6651005 w 12192001"/>
                <a:gd name="connsiteY3" fmla="*/ 443264 h 444858"/>
                <a:gd name="connsiteX4" fmla="*/ 11777220 w 12192001"/>
                <a:gd name="connsiteY4" fmla="*/ 444858 h 444858"/>
                <a:gd name="connsiteX5" fmla="*/ 12192001 w 12192001"/>
                <a:gd name="connsiteY5" fmla="*/ 443264 h 444858"/>
                <a:gd name="connsiteX0" fmla="*/ 0 w 12192001"/>
                <a:gd name="connsiteY0" fmla="*/ 443264 h 444858"/>
                <a:gd name="connsiteX1" fmla="*/ 380211 w 12192001"/>
                <a:gd name="connsiteY1" fmla="*/ 435431 h 444858"/>
                <a:gd name="connsiteX2" fmla="*/ 5540997 w 12192001"/>
                <a:gd name="connsiteY2" fmla="*/ 443264 h 444858"/>
                <a:gd name="connsiteX3" fmla="*/ 6096001 w 12192001"/>
                <a:gd name="connsiteY3" fmla="*/ 0 h 444858"/>
                <a:gd name="connsiteX4" fmla="*/ 6651005 w 12192001"/>
                <a:gd name="connsiteY4" fmla="*/ 443264 h 444858"/>
                <a:gd name="connsiteX5" fmla="*/ 11777220 w 12192001"/>
                <a:gd name="connsiteY5" fmla="*/ 444858 h 444858"/>
                <a:gd name="connsiteX6" fmla="*/ 12192001 w 12192001"/>
                <a:gd name="connsiteY6" fmla="*/ 443264 h 444858"/>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1777220 w 12182574"/>
                <a:gd name="connsiteY5" fmla="*/ 4903532 h 4903532"/>
                <a:gd name="connsiteX6" fmla="*/ 12182574 w 12182574"/>
                <a:gd name="connsiteY6" fmla="*/ 0 h 4903532"/>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2182572 w 12182574"/>
                <a:gd name="connsiteY5" fmla="*/ 4903532 h 4903532"/>
                <a:gd name="connsiteX6" fmla="*/ 12182574 w 12182574"/>
                <a:gd name="connsiteY6" fmla="*/ 0 h 4903532"/>
                <a:gd name="connsiteX0" fmla="*/ 0 w 12173147"/>
                <a:gd name="connsiteY0" fmla="*/ 0 h 4922385"/>
                <a:gd name="connsiteX1" fmla="*/ 370784 w 12173147"/>
                <a:gd name="connsiteY1" fmla="*/ 4912958 h 4922385"/>
                <a:gd name="connsiteX2" fmla="*/ 5531570 w 12173147"/>
                <a:gd name="connsiteY2" fmla="*/ 4920791 h 4922385"/>
                <a:gd name="connsiteX3" fmla="*/ 6086574 w 12173147"/>
                <a:gd name="connsiteY3" fmla="*/ 4477527 h 4922385"/>
                <a:gd name="connsiteX4" fmla="*/ 6641578 w 12173147"/>
                <a:gd name="connsiteY4" fmla="*/ 4920791 h 4922385"/>
                <a:gd name="connsiteX5" fmla="*/ 12173145 w 12173147"/>
                <a:gd name="connsiteY5" fmla="*/ 4922385 h 4922385"/>
                <a:gd name="connsiteX6" fmla="*/ 12173147 w 12173147"/>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2970601 h 4922385"/>
                <a:gd name="connsiteX0" fmla="*/ 15715 w 12188862"/>
                <a:gd name="connsiteY0" fmla="*/ 0 h 2050848"/>
                <a:gd name="connsiteX1" fmla="*/ 0 w 12188862"/>
                <a:gd name="connsiteY1" fmla="*/ 2041421 h 2050848"/>
                <a:gd name="connsiteX2" fmla="*/ 5547285 w 12188862"/>
                <a:gd name="connsiteY2" fmla="*/ 2049254 h 2050848"/>
                <a:gd name="connsiteX3" fmla="*/ 6102289 w 12188862"/>
                <a:gd name="connsiteY3" fmla="*/ 1605990 h 2050848"/>
                <a:gd name="connsiteX4" fmla="*/ 6657293 w 12188862"/>
                <a:gd name="connsiteY4" fmla="*/ 2049254 h 2050848"/>
                <a:gd name="connsiteX5" fmla="*/ 12188860 w 12188862"/>
                <a:gd name="connsiteY5" fmla="*/ 2050848 h 2050848"/>
                <a:gd name="connsiteX6" fmla="*/ 12188862 w 12188862"/>
                <a:gd name="connsiteY6" fmla="*/ 99064 h 20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62" h="2050848">
                  <a:moveTo>
                    <a:pt x="15715" y="0"/>
                  </a:moveTo>
                  <a:cubicBezTo>
                    <a:pt x="10477" y="1637653"/>
                    <a:pt x="5238" y="403768"/>
                    <a:pt x="0" y="2041421"/>
                  </a:cubicBezTo>
                  <a:lnTo>
                    <a:pt x="5547285" y="2049254"/>
                  </a:lnTo>
                  <a:lnTo>
                    <a:pt x="6102289" y="1605990"/>
                  </a:lnTo>
                  <a:lnTo>
                    <a:pt x="6657293" y="2049254"/>
                  </a:lnTo>
                  <a:lnTo>
                    <a:pt x="12188860" y="2050848"/>
                  </a:lnTo>
                  <a:cubicBezTo>
                    <a:pt x="12188861" y="416337"/>
                    <a:pt x="12188861" y="1733575"/>
                    <a:pt x="12188862" y="99064"/>
                  </a:cubicBezTo>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11" name="Picture 10">
            <a:extLst>
              <a:ext uri="{FF2B5EF4-FFF2-40B4-BE49-F238E27FC236}">
                <a16:creationId xmlns:a16="http://schemas.microsoft.com/office/drawing/2014/main" id="{611B59BB-6CD1-2040-B288-24BA0AFE81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17983" y="5866099"/>
            <a:ext cx="2083956" cy="567645"/>
          </a:xfrm>
          <a:prstGeom prst="rect">
            <a:avLst/>
          </a:prstGeom>
        </p:spPr>
      </p:pic>
    </p:spTree>
    <p:extLst>
      <p:ext uri="{BB962C8B-B14F-4D97-AF65-F5344CB8AC3E}">
        <p14:creationId xmlns:p14="http://schemas.microsoft.com/office/powerpoint/2010/main" val="40115643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085253EE-F566-5440-9A05-BA3B9E893BA3}"/>
              </a:ext>
            </a:extLst>
          </p:cNvPr>
          <p:cNvSpPr>
            <a:spLocks noGrp="1"/>
          </p:cNvSpPr>
          <p:nvPr>
            <p:ph type="tbl" sz="quarter" idx="10"/>
          </p:nvPr>
        </p:nvSpPr>
        <p:spPr>
          <a:xfrm>
            <a:off x="672354" y="1790380"/>
            <a:ext cx="8583943" cy="4706562"/>
          </a:xfrm>
          <a:noFill/>
        </p:spPr>
        <p:txBody>
          <a:bodyPr/>
          <a:lstStyle>
            <a:lvl1pPr marL="0" indent="0">
              <a:buNone/>
              <a:defRPr sz="1800">
                <a:solidFill>
                  <a:schemeClr val="tx1"/>
                </a:solidFill>
              </a:defRPr>
            </a:lvl1pPr>
          </a:lstStyle>
          <a:p>
            <a:r>
              <a:rPr lang="en-US"/>
              <a:t>Click icon to add table</a:t>
            </a:r>
          </a:p>
        </p:txBody>
      </p:sp>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4" y="2"/>
            <a:ext cx="10847295" cy="1210961"/>
          </a:xfrm>
        </p:spPr>
        <p:txBody>
          <a:bodyPr bIns="91440"/>
          <a:lstStyle/>
          <a:p>
            <a:r>
              <a:rPr lang="en-US"/>
              <a:t>Click to edit Master title style</a:t>
            </a:r>
          </a:p>
        </p:txBody>
      </p:sp>
    </p:spTree>
    <p:extLst>
      <p:ext uri="{BB962C8B-B14F-4D97-AF65-F5344CB8AC3E}">
        <p14:creationId xmlns:p14="http://schemas.microsoft.com/office/powerpoint/2010/main" val="57826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5" y="0"/>
            <a:ext cx="10847295" cy="1210962"/>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7" y="1210966"/>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30" indent="-158743">
              <a:spcBef>
                <a:spcPts val="600"/>
              </a:spcBef>
              <a:spcAft>
                <a:spcPts val="400"/>
              </a:spcAft>
              <a:buFont typeface="Arial" panose="020B0604020202020204" pitchFamily="34" charset="0"/>
              <a:buChar char="•"/>
              <a:tabLst/>
              <a:defRPr lang="en-US" noProof="0"/>
            </a:lvl2pPr>
            <a:lvl3pPr marL="809585" indent="-222240">
              <a:spcBef>
                <a:spcPts val="300"/>
              </a:spcBef>
              <a:spcAft>
                <a:spcPts val="300"/>
              </a:spcAft>
              <a:buFont typeface="System Font Regular"/>
              <a:buChar char="–"/>
              <a:tabLst/>
              <a:defRPr lang="en-US" i="0" noProof="0"/>
            </a:lvl3pPr>
            <a:lvl4pPr marL="1095319" indent="0">
              <a:buNone/>
              <a:tabLst/>
              <a:defRPr lang="en-US" i="1" noProof="0"/>
            </a:lvl4pPr>
            <a:lvl5pPr marL="1666792"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18">
            <a:extLst>
              <a:ext uri="{FF2B5EF4-FFF2-40B4-BE49-F238E27FC236}">
                <a16:creationId xmlns:a16="http://schemas.microsoft.com/office/drawing/2014/main" id="{4CE188F5-6A7A-064E-A148-B6C8AA4D8EFF}"/>
              </a:ext>
            </a:extLst>
          </p:cNvPr>
          <p:cNvSpPr>
            <a:spLocks noGrp="1"/>
          </p:cNvSpPr>
          <p:nvPr>
            <p:ph idx="10"/>
          </p:nvPr>
        </p:nvSpPr>
        <p:spPr>
          <a:xfrm>
            <a:off x="5919538" y="1210966"/>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30" indent="-158743">
              <a:spcBef>
                <a:spcPts val="600"/>
              </a:spcBef>
              <a:spcAft>
                <a:spcPts val="400"/>
              </a:spcAft>
              <a:buFont typeface="Arial" panose="020B0604020202020204" pitchFamily="34" charset="0"/>
              <a:buChar char="•"/>
              <a:tabLst/>
              <a:defRPr lang="en-US" noProof="0"/>
            </a:lvl2pPr>
            <a:lvl3pPr marL="809585" indent="-222240">
              <a:spcBef>
                <a:spcPts val="300"/>
              </a:spcBef>
              <a:spcAft>
                <a:spcPts val="300"/>
              </a:spcAft>
              <a:buFont typeface="System Font Regular"/>
              <a:buChar char="–"/>
              <a:tabLst/>
              <a:defRPr lang="en-US" i="0" noProof="0"/>
            </a:lvl3pPr>
            <a:lvl4pPr marL="1095319" indent="0">
              <a:buNone/>
              <a:tabLst/>
              <a:defRPr lang="en-US" i="1" noProof="0"/>
            </a:lvl4pPr>
            <a:lvl5pPr marL="1666792"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23367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 Color Block Content + Custom Pictur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tx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4"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5" y="4"/>
            <a:ext cx="5012596" cy="1210959"/>
          </a:xfrm>
        </p:spPr>
        <p:txBody>
          <a:body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7" y="1220105"/>
            <a:ext cx="5012596" cy="1923732"/>
          </a:xfrm>
        </p:spPr>
        <p:txBody>
          <a:bodyPr tIns="182880">
            <a:spAutoFit/>
          </a:bodyPr>
          <a:lstStyle>
            <a:lvl1pPr>
              <a:buClr>
                <a:schemeClr val="bg1"/>
              </a:buClr>
              <a:defRPr sz="1800">
                <a:solidFill>
                  <a:schemeClr val="bg1"/>
                </a:solidFill>
              </a:defRPr>
            </a:lvl1pPr>
            <a:lvl2pPr>
              <a:spcBef>
                <a:spcPts val="0"/>
              </a:spcBef>
              <a:spcAft>
                <a:spcPts val="300"/>
              </a:spcAft>
              <a:buClr>
                <a:schemeClr val="bg1"/>
              </a:buClr>
              <a:defRPr sz="1800">
                <a:solidFill>
                  <a:schemeClr val="bg1"/>
                </a:solidFill>
              </a:defRPr>
            </a:lvl2pPr>
            <a:lvl3pPr marL="806411" indent="0">
              <a:spcBef>
                <a:spcPts val="100"/>
              </a:spcBef>
              <a:buClr>
                <a:schemeClr val="bg1"/>
              </a:buClr>
              <a:tabLst/>
              <a:defRPr sz="1800">
                <a:solidFill>
                  <a:schemeClr val="bg1"/>
                </a:solidFill>
              </a:defRPr>
            </a:lvl3pPr>
            <a:lvl4pPr marL="1260411" indent="-126994">
              <a:spcBef>
                <a:spcPts val="0"/>
              </a:spcBef>
              <a:buClr>
                <a:schemeClr val="bg1"/>
              </a:buClr>
              <a:tabLst/>
              <a:defRPr sz="1800">
                <a:solidFill>
                  <a:schemeClr val="bg1"/>
                </a:solidFill>
              </a:defRPr>
            </a:lvl4pPr>
            <a:lvl5pPr marL="1487413" indent="0">
              <a:spcBef>
                <a:spcPts val="0"/>
              </a:spcBef>
              <a:buClr>
                <a:schemeClr val="bg1"/>
              </a:buClr>
              <a:tabLst/>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4197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Title + Color Block Content + Custom Pictur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4"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5" y="4"/>
            <a:ext cx="5012596" cy="1210959"/>
          </a:xfrm>
        </p:spPr>
        <p:txBody>
          <a:bodyPr/>
          <a:lstStyle>
            <a:lvl1pPr>
              <a:defRPr>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7" y="1220105"/>
            <a:ext cx="5012596" cy="1923732"/>
          </a:xfrm>
        </p:spPr>
        <p:txBody>
          <a:bodyPr tIns="182880">
            <a:spAutoFit/>
          </a:bodyPr>
          <a:lstStyle>
            <a:lvl1pPr>
              <a:buClr>
                <a:schemeClr val="tx2"/>
              </a:buClr>
              <a:defRPr sz="1800">
                <a:solidFill>
                  <a:schemeClr val="tx1"/>
                </a:solidFill>
              </a:defRPr>
            </a:lvl1pPr>
            <a:lvl2pPr>
              <a:spcBef>
                <a:spcPts val="0"/>
              </a:spcBef>
              <a:spcAft>
                <a:spcPts val="300"/>
              </a:spcAft>
              <a:buClr>
                <a:schemeClr val="accent1"/>
              </a:buClr>
              <a:defRPr sz="1800">
                <a:solidFill>
                  <a:schemeClr val="tx1"/>
                </a:solidFill>
              </a:defRPr>
            </a:lvl2pPr>
            <a:lvl3pPr marL="806411" indent="0">
              <a:spcBef>
                <a:spcPts val="100"/>
              </a:spcBef>
              <a:buClr>
                <a:schemeClr val="bg1"/>
              </a:buClr>
              <a:tabLst/>
              <a:defRPr sz="1800">
                <a:solidFill>
                  <a:schemeClr val="tx1"/>
                </a:solidFill>
              </a:defRPr>
            </a:lvl3pPr>
            <a:lvl4pPr marL="1260411" indent="-126994">
              <a:spcBef>
                <a:spcPts val="0"/>
              </a:spcBef>
              <a:buClr>
                <a:schemeClr val="accent2"/>
              </a:buClr>
              <a:tabLst/>
              <a:defRPr sz="1800">
                <a:solidFill>
                  <a:schemeClr val="tx1"/>
                </a:solidFill>
              </a:defRPr>
            </a:lvl4pPr>
            <a:lvl5pPr marL="1487413" indent="0">
              <a:spcBef>
                <a:spcPts val="0"/>
              </a:spcBef>
              <a:buClr>
                <a:schemeClr val="accent2"/>
              </a:buClr>
              <a:tabLst/>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440CBE6-3002-944E-908F-ABC5DB37EFD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6950" y="5890621"/>
            <a:ext cx="2083956" cy="567645"/>
          </a:xfrm>
          <a:prstGeom prst="rect">
            <a:avLst/>
          </a:prstGeom>
        </p:spPr>
      </p:pic>
    </p:spTree>
    <p:extLst>
      <p:ext uri="{BB962C8B-B14F-4D97-AF65-F5344CB8AC3E}">
        <p14:creationId xmlns:p14="http://schemas.microsoft.com/office/powerpoint/2010/main" val="41497704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0"/>
            <a:ext cx="10847294" cy="1210962"/>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4" y="1210962"/>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50" indent="-158750">
              <a:spcBef>
                <a:spcPts val="600"/>
              </a:spcBef>
              <a:spcAft>
                <a:spcPts val="400"/>
              </a:spcAft>
              <a:buFont typeface="Arial" panose="020B0604020202020204" pitchFamily="34" charset="0"/>
              <a:buChar char="•"/>
              <a:tabLst/>
              <a:defRPr lang="en-US" noProof="0"/>
            </a:lvl2pPr>
            <a:lvl3pPr marL="809625" indent="-222250">
              <a:spcBef>
                <a:spcPts val="300"/>
              </a:spcBef>
              <a:spcAft>
                <a:spcPts val="300"/>
              </a:spcAft>
              <a:buFont typeface="System Font Regular"/>
              <a:buChar char="–"/>
              <a:tabLst/>
              <a:defRPr lang="en-US" i="0" noProof="0"/>
            </a:lvl3pPr>
            <a:lvl4pPr marL="1095375" indent="0">
              <a:buNone/>
              <a:tabLst/>
              <a:defRPr lang="en-US" i="1" noProof="0"/>
            </a:lvl4pPr>
            <a:lvl5pPr marL="1666875"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18">
            <a:extLst>
              <a:ext uri="{FF2B5EF4-FFF2-40B4-BE49-F238E27FC236}">
                <a16:creationId xmlns:a16="http://schemas.microsoft.com/office/drawing/2014/main" id="{4CE188F5-6A7A-064E-A148-B6C8AA4D8EFF}"/>
              </a:ext>
            </a:extLst>
          </p:cNvPr>
          <p:cNvSpPr>
            <a:spLocks noGrp="1"/>
          </p:cNvSpPr>
          <p:nvPr>
            <p:ph idx="10"/>
          </p:nvPr>
        </p:nvSpPr>
        <p:spPr>
          <a:xfrm>
            <a:off x="5919535" y="1210962"/>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50" indent="-158750">
              <a:spcBef>
                <a:spcPts val="600"/>
              </a:spcBef>
              <a:spcAft>
                <a:spcPts val="400"/>
              </a:spcAft>
              <a:buFont typeface="Arial" panose="020B0604020202020204" pitchFamily="34" charset="0"/>
              <a:buChar char="•"/>
              <a:tabLst/>
              <a:defRPr lang="en-US" noProof="0"/>
            </a:lvl2pPr>
            <a:lvl3pPr marL="809625" indent="-222250">
              <a:spcBef>
                <a:spcPts val="300"/>
              </a:spcBef>
              <a:spcAft>
                <a:spcPts val="300"/>
              </a:spcAft>
              <a:buFont typeface="System Font Regular"/>
              <a:buChar char="–"/>
              <a:tabLst/>
              <a:defRPr lang="en-US" i="0" noProof="0"/>
            </a:lvl3pPr>
            <a:lvl4pPr marL="1095375" indent="0">
              <a:buNone/>
              <a:tabLst/>
              <a:defRPr lang="en-US" i="1" noProof="0"/>
            </a:lvl4pPr>
            <a:lvl5pPr marL="1666875"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23367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 Color Block Content + Custom Pictur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tx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1"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3" y="0"/>
            <a:ext cx="5012596" cy="1210959"/>
          </a:xfrm>
        </p:spPr>
        <p:txBody>
          <a:body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6" y="1220103"/>
            <a:ext cx="5012596" cy="1976438"/>
          </a:xfrm>
        </p:spPr>
        <p:txBody>
          <a:bodyPr tIns="182880">
            <a:spAutoFit/>
          </a:bodyPr>
          <a:lstStyle>
            <a:lvl1pPr>
              <a:buClr>
                <a:schemeClr val="bg1"/>
              </a:buClr>
              <a:defRPr sz="1800">
                <a:solidFill>
                  <a:schemeClr val="bg1"/>
                </a:solidFill>
              </a:defRPr>
            </a:lvl1pPr>
            <a:lvl2pPr>
              <a:spcBef>
                <a:spcPts val="0"/>
              </a:spcBef>
              <a:spcAft>
                <a:spcPts val="300"/>
              </a:spcAft>
              <a:buClr>
                <a:schemeClr val="bg1"/>
              </a:buClr>
              <a:defRPr sz="1800">
                <a:solidFill>
                  <a:schemeClr val="bg1"/>
                </a:solidFill>
              </a:defRPr>
            </a:lvl2pPr>
            <a:lvl3pPr marL="806450" indent="0">
              <a:spcBef>
                <a:spcPts val="100"/>
              </a:spcBef>
              <a:buClr>
                <a:schemeClr val="bg1"/>
              </a:buClr>
              <a:tabLst/>
              <a:defRPr sz="1800">
                <a:solidFill>
                  <a:schemeClr val="bg1"/>
                </a:solidFill>
              </a:defRPr>
            </a:lvl3pPr>
            <a:lvl4pPr marL="1260475" indent="-127000">
              <a:spcBef>
                <a:spcPts val="0"/>
              </a:spcBef>
              <a:buClr>
                <a:schemeClr val="bg1"/>
              </a:buClr>
              <a:tabLst/>
              <a:defRPr sz="1800">
                <a:solidFill>
                  <a:schemeClr val="bg1"/>
                </a:solidFill>
              </a:defRPr>
            </a:lvl4pPr>
            <a:lvl5pPr marL="1487488" indent="0">
              <a:spcBef>
                <a:spcPts val="0"/>
              </a:spcBef>
              <a:buClr>
                <a:schemeClr val="bg1"/>
              </a:buClr>
              <a:tabLst/>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4197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Title + Color Block Content + Custom Pictur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1"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3" y="0"/>
            <a:ext cx="5012596" cy="1210959"/>
          </a:xfrm>
        </p:spPr>
        <p:txBody>
          <a:bodyPr/>
          <a:lstStyle>
            <a:lvl1pPr>
              <a:defRPr>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6" y="1220103"/>
            <a:ext cx="5012596" cy="1976438"/>
          </a:xfrm>
        </p:spPr>
        <p:txBody>
          <a:bodyPr tIns="182880">
            <a:spAutoFit/>
          </a:bodyPr>
          <a:lstStyle>
            <a:lvl1pPr>
              <a:buClr>
                <a:schemeClr val="tx2"/>
              </a:buClr>
              <a:defRPr sz="1800">
                <a:solidFill>
                  <a:schemeClr val="tx1"/>
                </a:solidFill>
              </a:defRPr>
            </a:lvl1pPr>
            <a:lvl2pPr>
              <a:spcBef>
                <a:spcPts val="0"/>
              </a:spcBef>
              <a:spcAft>
                <a:spcPts val="300"/>
              </a:spcAft>
              <a:buClr>
                <a:schemeClr val="accent1"/>
              </a:buClr>
              <a:defRPr sz="1800">
                <a:solidFill>
                  <a:schemeClr val="tx1"/>
                </a:solidFill>
              </a:defRPr>
            </a:lvl2pPr>
            <a:lvl3pPr marL="806450" indent="0">
              <a:spcBef>
                <a:spcPts val="100"/>
              </a:spcBef>
              <a:buClr>
                <a:schemeClr val="bg1"/>
              </a:buClr>
              <a:tabLst/>
              <a:defRPr sz="1800">
                <a:solidFill>
                  <a:schemeClr val="tx1"/>
                </a:solidFill>
              </a:defRPr>
            </a:lvl3pPr>
            <a:lvl4pPr marL="1260475" indent="-127000">
              <a:spcBef>
                <a:spcPts val="0"/>
              </a:spcBef>
              <a:buClr>
                <a:schemeClr val="accent2"/>
              </a:buClr>
              <a:tabLst/>
              <a:defRPr sz="1800">
                <a:solidFill>
                  <a:schemeClr val="tx1"/>
                </a:solidFill>
              </a:defRPr>
            </a:lvl4pPr>
            <a:lvl5pPr marL="1487488" indent="0">
              <a:spcBef>
                <a:spcPts val="0"/>
              </a:spcBef>
              <a:buClr>
                <a:schemeClr val="accent2"/>
              </a:buClr>
              <a:tabLst/>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440CBE6-3002-944E-908F-ABC5DB37EFD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6948" y="5890617"/>
            <a:ext cx="2083956" cy="567645"/>
          </a:xfrm>
          <a:prstGeom prst="rect">
            <a:avLst/>
          </a:prstGeom>
        </p:spPr>
      </p:pic>
    </p:spTree>
    <p:extLst>
      <p:ext uri="{BB962C8B-B14F-4D97-AF65-F5344CB8AC3E}">
        <p14:creationId xmlns:p14="http://schemas.microsoft.com/office/powerpoint/2010/main" val="41497704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4" y="0"/>
            <a:ext cx="10847295" cy="1210962"/>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6" y="1210964"/>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40" indent="-158747">
              <a:spcBef>
                <a:spcPts val="600"/>
              </a:spcBef>
              <a:spcAft>
                <a:spcPts val="400"/>
              </a:spcAft>
              <a:buFont typeface="Arial" panose="020B0604020202020204" pitchFamily="34" charset="0"/>
              <a:buChar char="•"/>
              <a:tabLst/>
              <a:defRPr lang="en-US" noProof="0"/>
            </a:lvl2pPr>
            <a:lvl3pPr marL="809605" indent="-222245">
              <a:spcBef>
                <a:spcPts val="300"/>
              </a:spcBef>
              <a:spcAft>
                <a:spcPts val="300"/>
              </a:spcAft>
              <a:buFont typeface="System Font Regular"/>
              <a:buChar char="–"/>
              <a:tabLst/>
              <a:defRPr lang="en-US" i="0" noProof="0"/>
            </a:lvl3pPr>
            <a:lvl4pPr marL="1095347" indent="0">
              <a:buNone/>
              <a:tabLst/>
              <a:defRPr lang="en-US" i="1" noProof="0"/>
            </a:lvl4pPr>
            <a:lvl5pPr marL="1666833"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18">
            <a:extLst>
              <a:ext uri="{FF2B5EF4-FFF2-40B4-BE49-F238E27FC236}">
                <a16:creationId xmlns:a16="http://schemas.microsoft.com/office/drawing/2014/main" id="{4CE188F5-6A7A-064E-A148-B6C8AA4D8EFF}"/>
              </a:ext>
            </a:extLst>
          </p:cNvPr>
          <p:cNvSpPr>
            <a:spLocks noGrp="1"/>
          </p:cNvSpPr>
          <p:nvPr>
            <p:ph idx="10"/>
          </p:nvPr>
        </p:nvSpPr>
        <p:spPr>
          <a:xfrm>
            <a:off x="5919537" y="1210964"/>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40" indent="-158747">
              <a:spcBef>
                <a:spcPts val="600"/>
              </a:spcBef>
              <a:spcAft>
                <a:spcPts val="400"/>
              </a:spcAft>
              <a:buFont typeface="Arial" panose="020B0604020202020204" pitchFamily="34" charset="0"/>
              <a:buChar char="•"/>
              <a:tabLst/>
              <a:defRPr lang="en-US" noProof="0"/>
            </a:lvl2pPr>
            <a:lvl3pPr marL="809605" indent="-222245">
              <a:spcBef>
                <a:spcPts val="300"/>
              </a:spcBef>
              <a:spcAft>
                <a:spcPts val="300"/>
              </a:spcAft>
              <a:buFont typeface="System Font Regular"/>
              <a:buChar char="–"/>
              <a:tabLst/>
              <a:defRPr lang="en-US" i="0" noProof="0"/>
            </a:lvl3pPr>
            <a:lvl4pPr marL="1095347" indent="0">
              <a:buNone/>
              <a:tabLst/>
              <a:defRPr lang="en-US" i="1" noProof="0"/>
            </a:lvl4pPr>
            <a:lvl5pPr marL="1666833" indent="0">
              <a:tabLst/>
              <a:defRPr lang="en-US" noProof="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23367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 Color Block Content + Custom Pictur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tx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4" y="2"/>
            <a:ext cx="5012596" cy="1210959"/>
          </a:xfrm>
        </p:spPr>
        <p:txBody>
          <a:body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7" y="1220104"/>
            <a:ext cx="5012596" cy="1923732"/>
          </a:xfrm>
        </p:spPr>
        <p:txBody>
          <a:bodyPr tIns="182880">
            <a:spAutoFit/>
          </a:bodyPr>
          <a:lstStyle>
            <a:lvl1pPr>
              <a:buClr>
                <a:schemeClr val="bg1"/>
              </a:buClr>
              <a:defRPr sz="1800">
                <a:solidFill>
                  <a:schemeClr val="bg1"/>
                </a:solidFill>
              </a:defRPr>
            </a:lvl1pPr>
            <a:lvl2pPr>
              <a:spcBef>
                <a:spcPts val="0"/>
              </a:spcBef>
              <a:spcAft>
                <a:spcPts val="300"/>
              </a:spcAft>
              <a:buClr>
                <a:schemeClr val="bg1"/>
              </a:buClr>
              <a:defRPr sz="1800">
                <a:solidFill>
                  <a:schemeClr val="bg1"/>
                </a:solidFill>
              </a:defRPr>
            </a:lvl2pPr>
            <a:lvl3pPr marL="806431" indent="0">
              <a:spcBef>
                <a:spcPts val="100"/>
              </a:spcBef>
              <a:buClr>
                <a:schemeClr val="bg1"/>
              </a:buClr>
              <a:tabLst/>
              <a:defRPr sz="1800">
                <a:solidFill>
                  <a:schemeClr val="bg1"/>
                </a:solidFill>
              </a:defRPr>
            </a:lvl3pPr>
            <a:lvl4pPr marL="1260443" indent="-126997">
              <a:spcBef>
                <a:spcPts val="0"/>
              </a:spcBef>
              <a:buClr>
                <a:schemeClr val="bg1"/>
              </a:buClr>
              <a:tabLst/>
              <a:defRPr sz="1800">
                <a:solidFill>
                  <a:schemeClr val="bg1"/>
                </a:solidFill>
              </a:defRPr>
            </a:lvl4pPr>
            <a:lvl5pPr marL="1487451" indent="0">
              <a:spcBef>
                <a:spcPts val="0"/>
              </a:spcBef>
              <a:buClr>
                <a:schemeClr val="bg1"/>
              </a:buClr>
              <a:tabLst/>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41973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Title + Color Block Content + Custom Pictur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
        <p:nvSpPr>
          <p:cNvPr id="2" name="Title 1">
            <a:extLst>
              <a:ext uri="{FF2B5EF4-FFF2-40B4-BE49-F238E27FC236}">
                <a16:creationId xmlns:a16="http://schemas.microsoft.com/office/drawing/2014/main" id="{D5B0781B-AB40-CF41-8BE1-2A955BDB0E69}"/>
              </a:ext>
            </a:extLst>
          </p:cNvPr>
          <p:cNvSpPr>
            <a:spLocks noGrp="1"/>
          </p:cNvSpPr>
          <p:nvPr>
            <p:ph type="title"/>
          </p:nvPr>
        </p:nvSpPr>
        <p:spPr>
          <a:xfrm>
            <a:off x="672354" y="2"/>
            <a:ext cx="5012596" cy="1210959"/>
          </a:xfrm>
        </p:spPr>
        <p:txBody>
          <a:bodyPr/>
          <a:lstStyle>
            <a:lvl1pPr>
              <a:defRPr>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BF523C4-BEC7-EA48-9B39-79AA0D53000E}"/>
              </a:ext>
            </a:extLst>
          </p:cNvPr>
          <p:cNvSpPr>
            <a:spLocks noGrp="1"/>
          </p:cNvSpPr>
          <p:nvPr>
            <p:ph type="body" sz="quarter" idx="15"/>
          </p:nvPr>
        </p:nvSpPr>
        <p:spPr>
          <a:xfrm>
            <a:off x="674527" y="1220104"/>
            <a:ext cx="5012596" cy="1923732"/>
          </a:xfrm>
        </p:spPr>
        <p:txBody>
          <a:bodyPr tIns="182880">
            <a:spAutoFit/>
          </a:bodyPr>
          <a:lstStyle>
            <a:lvl1pPr>
              <a:buClr>
                <a:schemeClr val="tx2"/>
              </a:buClr>
              <a:defRPr sz="1800">
                <a:solidFill>
                  <a:schemeClr val="tx1"/>
                </a:solidFill>
              </a:defRPr>
            </a:lvl1pPr>
            <a:lvl2pPr>
              <a:spcBef>
                <a:spcPts val="0"/>
              </a:spcBef>
              <a:spcAft>
                <a:spcPts val="300"/>
              </a:spcAft>
              <a:buClr>
                <a:schemeClr val="accent1"/>
              </a:buClr>
              <a:defRPr sz="1800">
                <a:solidFill>
                  <a:schemeClr val="tx1"/>
                </a:solidFill>
              </a:defRPr>
            </a:lvl2pPr>
            <a:lvl3pPr marL="806431" indent="0">
              <a:spcBef>
                <a:spcPts val="100"/>
              </a:spcBef>
              <a:buClr>
                <a:schemeClr val="bg1"/>
              </a:buClr>
              <a:tabLst/>
              <a:defRPr sz="1800">
                <a:solidFill>
                  <a:schemeClr val="tx1"/>
                </a:solidFill>
              </a:defRPr>
            </a:lvl3pPr>
            <a:lvl4pPr marL="1260443" indent="-126997">
              <a:spcBef>
                <a:spcPts val="0"/>
              </a:spcBef>
              <a:buClr>
                <a:schemeClr val="accent2"/>
              </a:buClr>
              <a:tabLst/>
              <a:defRPr sz="1800">
                <a:solidFill>
                  <a:schemeClr val="tx1"/>
                </a:solidFill>
              </a:defRPr>
            </a:lvl4pPr>
            <a:lvl5pPr marL="1487451" indent="0">
              <a:spcBef>
                <a:spcPts val="0"/>
              </a:spcBef>
              <a:buClr>
                <a:schemeClr val="accent2"/>
              </a:buClr>
              <a:tabLst/>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440CBE6-3002-944E-908F-ABC5DB37EFD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46949" y="5890619"/>
            <a:ext cx="2083956" cy="567645"/>
          </a:xfrm>
          <a:prstGeom prst="rect">
            <a:avLst/>
          </a:prstGeom>
        </p:spPr>
      </p:pic>
    </p:spTree>
    <p:extLst>
      <p:ext uri="{BB962C8B-B14F-4D97-AF65-F5344CB8AC3E}">
        <p14:creationId xmlns:p14="http://schemas.microsoft.com/office/powerpoint/2010/main" val="41497704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obrande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4004FC-92C2-A84D-AACF-5BB93D375FFD}"/>
              </a:ext>
            </a:extLst>
          </p:cNvPr>
          <p:cNvGrpSpPr/>
          <p:nvPr/>
        </p:nvGrpSpPr>
        <p:grpSpPr>
          <a:xfrm>
            <a:off x="0" y="0"/>
            <a:ext cx="12198286" cy="5549721"/>
            <a:chOff x="0" y="5494"/>
            <a:chExt cx="12198286" cy="5549721"/>
          </a:xfrm>
        </p:grpSpPr>
        <p:pic>
          <p:nvPicPr>
            <p:cNvPr id="18" name="Picture 17">
              <a:extLst>
                <a:ext uri="{FF2B5EF4-FFF2-40B4-BE49-F238E27FC236}">
                  <a16:creationId xmlns:a16="http://schemas.microsoft.com/office/drawing/2014/main" id="{338FCB96-3A48-DE49-9176-7D655F3EB099}"/>
                </a:ext>
              </a:extLst>
            </p:cNvPr>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0" y="5494"/>
              <a:ext cx="12192000" cy="3945699"/>
            </a:xfrm>
            <a:prstGeom prst="rect">
              <a:avLst/>
            </a:prstGeom>
          </p:spPr>
        </p:pic>
        <p:sp>
          <p:nvSpPr>
            <p:cNvPr id="10" name="Freeform 9">
              <a:extLst>
                <a:ext uri="{FF2B5EF4-FFF2-40B4-BE49-F238E27FC236}">
                  <a16:creationId xmlns:a16="http://schemas.microsoft.com/office/drawing/2014/main" id="{E1349D01-ACCF-E043-96D5-8060FBB94532}"/>
                </a:ext>
              </a:extLst>
            </p:cNvPr>
            <p:cNvSpPr/>
            <p:nvPr/>
          </p:nvSpPr>
          <p:spPr>
            <a:xfrm rot="10800000">
              <a:off x="0" y="3504367"/>
              <a:ext cx="12198286" cy="2050848"/>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12192001"/>
                <a:gd name="connsiteY0" fmla="*/ 443264 h 444858"/>
                <a:gd name="connsiteX1" fmla="*/ 5540997 w 12192001"/>
                <a:gd name="connsiteY1" fmla="*/ 443264 h 444858"/>
                <a:gd name="connsiteX2" fmla="*/ 6096001 w 12192001"/>
                <a:gd name="connsiteY2" fmla="*/ 0 h 444858"/>
                <a:gd name="connsiteX3" fmla="*/ 6651005 w 12192001"/>
                <a:gd name="connsiteY3" fmla="*/ 443264 h 444858"/>
                <a:gd name="connsiteX4" fmla="*/ 11777220 w 12192001"/>
                <a:gd name="connsiteY4" fmla="*/ 444858 h 444858"/>
                <a:gd name="connsiteX5" fmla="*/ 12192001 w 12192001"/>
                <a:gd name="connsiteY5" fmla="*/ 443264 h 444858"/>
                <a:gd name="connsiteX0" fmla="*/ 0 w 12192001"/>
                <a:gd name="connsiteY0" fmla="*/ 443264 h 444858"/>
                <a:gd name="connsiteX1" fmla="*/ 380211 w 12192001"/>
                <a:gd name="connsiteY1" fmla="*/ 435431 h 444858"/>
                <a:gd name="connsiteX2" fmla="*/ 5540997 w 12192001"/>
                <a:gd name="connsiteY2" fmla="*/ 443264 h 444858"/>
                <a:gd name="connsiteX3" fmla="*/ 6096001 w 12192001"/>
                <a:gd name="connsiteY3" fmla="*/ 0 h 444858"/>
                <a:gd name="connsiteX4" fmla="*/ 6651005 w 12192001"/>
                <a:gd name="connsiteY4" fmla="*/ 443264 h 444858"/>
                <a:gd name="connsiteX5" fmla="*/ 11777220 w 12192001"/>
                <a:gd name="connsiteY5" fmla="*/ 444858 h 444858"/>
                <a:gd name="connsiteX6" fmla="*/ 12192001 w 12192001"/>
                <a:gd name="connsiteY6" fmla="*/ 443264 h 444858"/>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1777220 w 12182574"/>
                <a:gd name="connsiteY5" fmla="*/ 4903532 h 4903532"/>
                <a:gd name="connsiteX6" fmla="*/ 12182574 w 12182574"/>
                <a:gd name="connsiteY6" fmla="*/ 0 h 4903532"/>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2182572 w 12182574"/>
                <a:gd name="connsiteY5" fmla="*/ 4903532 h 4903532"/>
                <a:gd name="connsiteX6" fmla="*/ 12182574 w 12182574"/>
                <a:gd name="connsiteY6" fmla="*/ 0 h 4903532"/>
                <a:gd name="connsiteX0" fmla="*/ 0 w 12173147"/>
                <a:gd name="connsiteY0" fmla="*/ 0 h 4922385"/>
                <a:gd name="connsiteX1" fmla="*/ 370784 w 12173147"/>
                <a:gd name="connsiteY1" fmla="*/ 4912958 h 4922385"/>
                <a:gd name="connsiteX2" fmla="*/ 5531570 w 12173147"/>
                <a:gd name="connsiteY2" fmla="*/ 4920791 h 4922385"/>
                <a:gd name="connsiteX3" fmla="*/ 6086574 w 12173147"/>
                <a:gd name="connsiteY3" fmla="*/ 4477527 h 4922385"/>
                <a:gd name="connsiteX4" fmla="*/ 6641578 w 12173147"/>
                <a:gd name="connsiteY4" fmla="*/ 4920791 h 4922385"/>
                <a:gd name="connsiteX5" fmla="*/ 12173145 w 12173147"/>
                <a:gd name="connsiteY5" fmla="*/ 4922385 h 4922385"/>
                <a:gd name="connsiteX6" fmla="*/ 12173147 w 12173147"/>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2970601 h 4922385"/>
                <a:gd name="connsiteX0" fmla="*/ 15715 w 12188862"/>
                <a:gd name="connsiteY0" fmla="*/ 0 h 2050848"/>
                <a:gd name="connsiteX1" fmla="*/ 0 w 12188862"/>
                <a:gd name="connsiteY1" fmla="*/ 2041421 h 2050848"/>
                <a:gd name="connsiteX2" fmla="*/ 5547285 w 12188862"/>
                <a:gd name="connsiteY2" fmla="*/ 2049254 h 2050848"/>
                <a:gd name="connsiteX3" fmla="*/ 6102289 w 12188862"/>
                <a:gd name="connsiteY3" fmla="*/ 1605990 h 2050848"/>
                <a:gd name="connsiteX4" fmla="*/ 6657293 w 12188862"/>
                <a:gd name="connsiteY4" fmla="*/ 2049254 h 2050848"/>
                <a:gd name="connsiteX5" fmla="*/ 12188860 w 12188862"/>
                <a:gd name="connsiteY5" fmla="*/ 2050848 h 2050848"/>
                <a:gd name="connsiteX6" fmla="*/ 12188862 w 12188862"/>
                <a:gd name="connsiteY6" fmla="*/ 99064 h 20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62" h="2050848">
                  <a:moveTo>
                    <a:pt x="15715" y="0"/>
                  </a:moveTo>
                  <a:cubicBezTo>
                    <a:pt x="10477" y="1637653"/>
                    <a:pt x="5238" y="403768"/>
                    <a:pt x="0" y="2041421"/>
                  </a:cubicBezTo>
                  <a:lnTo>
                    <a:pt x="5547285" y="2049254"/>
                  </a:lnTo>
                  <a:lnTo>
                    <a:pt x="6102289" y="1605990"/>
                  </a:lnTo>
                  <a:lnTo>
                    <a:pt x="6657293" y="2049254"/>
                  </a:lnTo>
                  <a:lnTo>
                    <a:pt x="12188860" y="2050848"/>
                  </a:lnTo>
                  <a:cubicBezTo>
                    <a:pt x="12188861" y="416337"/>
                    <a:pt x="12188861" y="1733575"/>
                    <a:pt x="12188862" y="99064"/>
                  </a:cubicBezTo>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Rectangle 8">
            <a:extLst>
              <a:ext uri="{FF2B5EF4-FFF2-40B4-BE49-F238E27FC236}">
                <a16:creationId xmlns:a16="http://schemas.microsoft.com/office/drawing/2014/main" id="{8F6212D3-D8F5-7A43-BE16-F234425FADCD}"/>
              </a:ext>
            </a:extLst>
          </p:cNvPr>
          <p:cNvSpPr/>
          <p:nvPr/>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10974418"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6" name="Picture 5">
            <a:extLst>
              <a:ext uri="{FF2B5EF4-FFF2-40B4-BE49-F238E27FC236}">
                <a16:creationId xmlns:a16="http://schemas.microsoft.com/office/drawing/2014/main" id="{1B9E9851-FFF4-7842-8AE7-8748746636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06421" y="6181670"/>
            <a:ext cx="1892156" cy="515400"/>
          </a:xfrm>
          <a:prstGeom prst="rect">
            <a:avLst/>
          </a:prstGeom>
        </p:spPr>
      </p:pic>
      <p:pic>
        <p:nvPicPr>
          <p:cNvPr id="7" name="Picture 6">
            <a:extLst>
              <a:ext uri="{FF2B5EF4-FFF2-40B4-BE49-F238E27FC236}">
                <a16:creationId xmlns:a16="http://schemas.microsoft.com/office/drawing/2014/main" id="{C1863886-43FE-DA4C-84C0-BD0B19B463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573" y="6295840"/>
            <a:ext cx="3040236" cy="337804"/>
          </a:xfrm>
          <a:prstGeom prst="rect">
            <a:avLst/>
          </a:prstGeom>
        </p:spPr>
      </p:pic>
      <p:pic>
        <p:nvPicPr>
          <p:cNvPr id="8" name="Picture 7">
            <a:extLst>
              <a:ext uri="{FF2B5EF4-FFF2-40B4-BE49-F238E27FC236}">
                <a16:creationId xmlns:a16="http://schemas.microsoft.com/office/drawing/2014/main" id="{FA8510C7-210A-CB46-969C-FC491698BE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38019040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op Photo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1B59BB-6CD1-2040-B288-24BA0AFE81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17983" y="5866101"/>
            <a:ext cx="2083956" cy="567645"/>
          </a:xfrm>
          <a:prstGeom prst="rect">
            <a:avLst/>
          </a:prstGeom>
        </p:spPr>
      </p:pic>
      <p:sp>
        <p:nvSpPr>
          <p:cNvPr id="8" name="Picture Placeholder 7">
            <a:extLst>
              <a:ext uri="{FF2B5EF4-FFF2-40B4-BE49-F238E27FC236}">
                <a16:creationId xmlns:a16="http://schemas.microsoft.com/office/drawing/2014/main" id="{A146B406-CCD3-EB41-BCBE-062043D4FBD3}"/>
              </a:ext>
            </a:extLst>
          </p:cNvPr>
          <p:cNvSpPr>
            <a:spLocks noGrp="1"/>
          </p:cNvSpPr>
          <p:nvPr>
            <p:ph type="pic" sz="quarter" idx="14"/>
          </p:nvPr>
        </p:nvSpPr>
        <p:spPr>
          <a:xfrm>
            <a:off x="0" y="1049"/>
            <a:ext cx="12192000" cy="3786582"/>
          </a:xfrm>
          <a:custGeom>
            <a:avLst/>
            <a:gdLst>
              <a:gd name="connsiteX0" fmla="*/ 0 w 12192000"/>
              <a:gd name="connsiteY0" fmla="*/ 0 h 3786582"/>
              <a:gd name="connsiteX1" fmla="*/ 12192000 w 12192000"/>
              <a:gd name="connsiteY1" fmla="*/ 0 h 3786582"/>
              <a:gd name="connsiteX2" fmla="*/ 12192000 w 12192000"/>
              <a:gd name="connsiteY2" fmla="*/ 3335538 h 3786582"/>
              <a:gd name="connsiteX3" fmla="*/ 6547044 w 12192000"/>
              <a:gd name="connsiteY3" fmla="*/ 3335538 h 3786582"/>
              <a:gd name="connsiteX4" fmla="*/ 6095999 w 12192000"/>
              <a:gd name="connsiteY4" fmla="*/ 3786582 h 3786582"/>
              <a:gd name="connsiteX5" fmla="*/ 5644955 w 12192000"/>
              <a:gd name="connsiteY5" fmla="*/ 3335538 h 3786582"/>
              <a:gd name="connsiteX6" fmla="*/ 0 w 12192000"/>
              <a:gd name="connsiteY6" fmla="*/ 3335538 h 378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86582">
                <a:moveTo>
                  <a:pt x="0" y="0"/>
                </a:moveTo>
                <a:lnTo>
                  <a:pt x="12192000" y="0"/>
                </a:lnTo>
                <a:lnTo>
                  <a:pt x="12192000" y="3335538"/>
                </a:lnTo>
                <a:lnTo>
                  <a:pt x="6547044" y="3335538"/>
                </a:lnTo>
                <a:lnTo>
                  <a:pt x="6095999" y="3786582"/>
                </a:lnTo>
                <a:lnTo>
                  <a:pt x="5644955" y="3335538"/>
                </a:lnTo>
                <a:lnTo>
                  <a:pt x="0" y="3335538"/>
                </a:lnTo>
                <a:close/>
              </a:path>
            </a:pathLst>
          </a:custGeom>
          <a:solidFill>
            <a:schemeClr val="bg2"/>
          </a:solidFill>
        </p:spPr>
        <p:txBody>
          <a:bodyPr wrap="square">
            <a:noAutofit/>
          </a:bodyPr>
          <a:lstStyle>
            <a:lvl1pPr marL="0" indent="0" algn="ctr">
              <a:buNone/>
              <a:defRPr/>
            </a:lvl1pPr>
          </a:lstStyle>
          <a:p>
            <a:r>
              <a:rPr lang="en-US"/>
              <a:t>Click icon to add picture</a:t>
            </a:r>
          </a:p>
        </p:txBody>
      </p:sp>
      <p:sp>
        <p:nvSpPr>
          <p:cNvPr id="3" name="Text Placeholder 2">
            <a:extLst>
              <a:ext uri="{FF2B5EF4-FFF2-40B4-BE49-F238E27FC236}">
                <a16:creationId xmlns:a16="http://schemas.microsoft.com/office/drawing/2014/main" id="{90993F3D-ADB9-0642-8BB9-617702C4A87B}"/>
              </a:ext>
            </a:extLst>
          </p:cNvPr>
          <p:cNvSpPr>
            <a:spLocks noGrp="1"/>
          </p:cNvSpPr>
          <p:nvPr>
            <p:ph type="body" sz="quarter" idx="15"/>
          </p:nvPr>
        </p:nvSpPr>
        <p:spPr>
          <a:xfrm>
            <a:off x="451693" y="3338113"/>
            <a:ext cx="11249771" cy="30956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619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ivider - 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Title-only Layouts</a:t>
            </a:r>
          </a:p>
        </p:txBody>
      </p:sp>
    </p:spTree>
    <p:extLst>
      <p:ext uri="{BB962C8B-B14F-4D97-AF65-F5344CB8AC3E}">
        <p14:creationId xmlns:p14="http://schemas.microsoft.com/office/powerpoint/2010/main" val="34765565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Logo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4" y="0"/>
            <a:ext cx="10847295" cy="1210962"/>
          </a:xfrm>
        </p:spPr>
        <p:txBody>
          <a:bodyPr bIns="91440"/>
          <a:lstStyle/>
          <a:p>
            <a:r>
              <a:rPr lang="en-US"/>
              <a:t>Click to edit Master title style</a:t>
            </a:r>
          </a:p>
        </p:txBody>
      </p:sp>
    </p:spTree>
    <p:extLst>
      <p:ext uri="{BB962C8B-B14F-4D97-AF65-F5344CB8AC3E}">
        <p14:creationId xmlns:p14="http://schemas.microsoft.com/office/powerpoint/2010/main" val="5463371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Title Logo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p:nvGrpSpPr>
        <p:grpSpPr>
          <a:xfrm>
            <a:off x="-4521" y="1"/>
            <a:ext cx="12208043" cy="1743397"/>
            <a:chOff x="-4522" y="0"/>
            <a:chExt cx="12208043" cy="1743397"/>
          </a:xfrm>
          <a:solidFill>
            <a:schemeClr val="accent1">
              <a:lumMod val="20000"/>
              <a:lumOff val="80000"/>
            </a:schemeClr>
          </a:solidFill>
        </p:grpSpPr>
        <p:sp>
          <p:nvSpPr>
            <p:cNvPr id="4" name="Rectangle 3">
              <a:extLst>
                <a:ext uri="{FF2B5EF4-FFF2-40B4-BE49-F238E27FC236}">
                  <a16:creationId xmlns:a16="http://schemas.microsoft.com/office/drawing/2014/main" id="{27C8270D-6F08-1C4A-AECC-AB0575617A5D}"/>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2" name="Title 1">
            <a:extLst>
              <a:ext uri="{FF2B5EF4-FFF2-40B4-BE49-F238E27FC236}">
                <a16:creationId xmlns:a16="http://schemas.microsoft.com/office/drawing/2014/main" id="{2730C868-E9A2-A14B-94AB-2602B602632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DA4A6EFD-1222-7648-891E-B7719B16E4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35039208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lain Title Logo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442127" y="2"/>
            <a:ext cx="11077520" cy="1210959"/>
          </a:xfrm>
        </p:spPr>
        <p:txBody>
          <a:bodyPr/>
          <a:lstStyle>
            <a:lvl1pPr>
              <a:defRPr>
                <a:solidFill>
                  <a:schemeClr val="tx2"/>
                </a:solidFill>
              </a:defRPr>
            </a:lvl1pPr>
          </a:lstStyle>
          <a:p>
            <a:r>
              <a:rPr lang="en-US"/>
              <a:t>Click to edit Master title style</a:t>
            </a:r>
          </a:p>
        </p:txBody>
      </p:sp>
      <p:pic>
        <p:nvPicPr>
          <p:cNvPr id="5" name="Picture 4">
            <a:extLst>
              <a:ext uri="{FF2B5EF4-FFF2-40B4-BE49-F238E27FC236}">
                <a16:creationId xmlns:a16="http://schemas.microsoft.com/office/drawing/2014/main" id="{9BD0F927-C3BF-6847-99FC-CE77E48B5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378465976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 No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No-content Layouts</a:t>
            </a:r>
          </a:p>
        </p:txBody>
      </p:sp>
    </p:spTree>
    <p:extLst>
      <p:ext uri="{BB962C8B-B14F-4D97-AF65-F5344CB8AC3E}">
        <p14:creationId xmlns:p14="http://schemas.microsoft.com/office/powerpoint/2010/main" val="31129139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op 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2141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Bar and Log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DC4B32-2824-434B-9067-E3B17F165972}"/>
              </a:ext>
            </a:extLst>
          </p:cNvPr>
          <p:cNvGrpSpPr/>
          <p:nvPr/>
        </p:nvGrpSpPr>
        <p:grpSpPr>
          <a:xfrm>
            <a:off x="-4521" y="1"/>
            <a:ext cx="12208043" cy="1743397"/>
            <a:chOff x="-4522" y="0"/>
            <a:chExt cx="12208043" cy="1743397"/>
          </a:xfrm>
          <a:solidFill>
            <a:schemeClr val="accent1">
              <a:lumMod val="20000"/>
              <a:lumOff val="80000"/>
            </a:schemeClr>
          </a:solidFill>
        </p:grpSpPr>
        <p:sp>
          <p:nvSpPr>
            <p:cNvPr id="3" name="Rectangle 2">
              <a:extLst>
                <a:ext uri="{FF2B5EF4-FFF2-40B4-BE49-F238E27FC236}">
                  <a16:creationId xmlns:a16="http://schemas.microsoft.com/office/drawing/2014/main" id="{3DB20A08-5E56-E847-91FE-7284FEAF133D}"/>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riangle 3">
              <a:extLst>
                <a:ext uri="{FF2B5EF4-FFF2-40B4-BE49-F238E27FC236}">
                  <a16:creationId xmlns:a16="http://schemas.microsoft.com/office/drawing/2014/main" id="{F95B203A-C1B7-294A-9A82-B8D7647774D8}"/>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pic>
        <p:nvPicPr>
          <p:cNvPr id="5" name="Picture 4">
            <a:extLst>
              <a:ext uri="{FF2B5EF4-FFF2-40B4-BE49-F238E27FC236}">
                <a16:creationId xmlns:a16="http://schemas.microsoft.com/office/drawing/2014/main" id="{17BD8012-0B39-E546-8E2C-092BD1CB09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246357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Logo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F7E13-5F1E-6C41-BC9D-F22E1A79D6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2997458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op Bar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p:nvGrpSpPr>
        <p:grpSpPr>
          <a:xfrm>
            <a:off x="-4521" y="1"/>
            <a:ext cx="12208043" cy="1743397"/>
            <a:chOff x="-4522" y="0"/>
            <a:chExt cx="12208043" cy="1743397"/>
          </a:xfrm>
          <a:solidFill>
            <a:schemeClr val="tx2"/>
          </a:solidFill>
        </p:grpSpPr>
        <p:sp>
          <p:nvSpPr>
            <p:cNvPr id="4" name="Rectangle 3">
              <a:extLst>
                <a:ext uri="{FF2B5EF4-FFF2-40B4-BE49-F238E27FC236}">
                  <a16:creationId xmlns:a16="http://schemas.microsoft.com/office/drawing/2014/main" id="{27C8270D-6F08-1C4A-AECC-AB0575617A5D}"/>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20592370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4004FC-92C2-A84D-AACF-5BB93D375FFD}"/>
              </a:ext>
            </a:extLst>
          </p:cNvPr>
          <p:cNvGrpSpPr/>
          <p:nvPr/>
        </p:nvGrpSpPr>
        <p:grpSpPr>
          <a:xfrm>
            <a:off x="1" y="5496"/>
            <a:ext cx="12198287" cy="5549721"/>
            <a:chOff x="0" y="5494"/>
            <a:chExt cx="12198286" cy="5549721"/>
          </a:xfrm>
        </p:grpSpPr>
        <p:pic>
          <p:nvPicPr>
            <p:cNvPr id="18" name="Picture 17">
              <a:extLst>
                <a:ext uri="{FF2B5EF4-FFF2-40B4-BE49-F238E27FC236}">
                  <a16:creationId xmlns:a16="http://schemas.microsoft.com/office/drawing/2014/main" id="{338FCB96-3A48-DE49-9176-7D655F3EB099}"/>
                </a:ext>
              </a:extLst>
            </p:cNvPr>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0" y="5494"/>
              <a:ext cx="12192000" cy="3945699"/>
            </a:xfrm>
            <a:prstGeom prst="rect">
              <a:avLst/>
            </a:prstGeom>
          </p:spPr>
        </p:pic>
        <p:sp>
          <p:nvSpPr>
            <p:cNvPr id="10" name="Freeform 9">
              <a:extLst>
                <a:ext uri="{FF2B5EF4-FFF2-40B4-BE49-F238E27FC236}">
                  <a16:creationId xmlns:a16="http://schemas.microsoft.com/office/drawing/2014/main" id="{E1349D01-ACCF-E043-96D5-8060FBB94532}"/>
                </a:ext>
              </a:extLst>
            </p:cNvPr>
            <p:cNvSpPr/>
            <p:nvPr/>
          </p:nvSpPr>
          <p:spPr>
            <a:xfrm rot="10800000">
              <a:off x="0" y="3504367"/>
              <a:ext cx="12198286" cy="2050848"/>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12192001"/>
                <a:gd name="connsiteY0" fmla="*/ 443264 h 444858"/>
                <a:gd name="connsiteX1" fmla="*/ 5540997 w 12192001"/>
                <a:gd name="connsiteY1" fmla="*/ 443264 h 444858"/>
                <a:gd name="connsiteX2" fmla="*/ 6096001 w 12192001"/>
                <a:gd name="connsiteY2" fmla="*/ 0 h 444858"/>
                <a:gd name="connsiteX3" fmla="*/ 6651005 w 12192001"/>
                <a:gd name="connsiteY3" fmla="*/ 443264 h 444858"/>
                <a:gd name="connsiteX4" fmla="*/ 11777220 w 12192001"/>
                <a:gd name="connsiteY4" fmla="*/ 444858 h 444858"/>
                <a:gd name="connsiteX5" fmla="*/ 12192001 w 12192001"/>
                <a:gd name="connsiteY5" fmla="*/ 443264 h 444858"/>
                <a:gd name="connsiteX0" fmla="*/ 0 w 12192001"/>
                <a:gd name="connsiteY0" fmla="*/ 443264 h 444858"/>
                <a:gd name="connsiteX1" fmla="*/ 380211 w 12192001"/>
                <a:gd name="connsiteY1" fmla="*/ 435431 h 444858"/>
                <a:gd name="connsiteX2" fmla="*/ 5540997 w 12192001"/>
                <a:gd name="connsiteY2" fmla="*/ 443264 h 444858"/>
                <a:gd name="connsiteX3" fmla="*/ 6096001 w 12192001"/>
                <a:gd name="connsiteY3" fmla="*/ 0 h 444858"/>
                <a:gd name="connsiteX4" fmla="*/ 6651005 w 12192001"/>
                <a:gd name="connsiteY4" fmla="*/ 443264 h 444858"/>
                <a:gd name="connsiteX5" fmla="*/ 11777220 w 12192001"/>
                <a:gd name="connsiteY5" fmla="*/ 444858 h 444858"/>
                <a:gd name="connsiteX6" fmla="*/ 12192001 w 12192001"/>
                <a:gd name="connsiteY6" fmla="*/ 443264 h 444858"/>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1777220 w 12182574"/>
                <a:gd name="connsiteY5" fmla="*/ 4903532 h 4903532"/>
                <a:gd name="connsiteX6" fmla="*/ 12182574 w 12182574"/>
                <a:gd name="connsiteY6" fmla="*/ 0 h 4903532"/>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2182572 w 12182574"/>
                <a:gd name="connsiteY5" fmla="*/ 4903532 h 4903532"/>
                <a:gd name="connsiteX6" fmla="*/ 12182574 w 12182574"/>
                <a:gd name="connsiteY6" fmla="*/ 0 h 4903532"/>
                <a:gd name="connsiteX0" fmla="*/ 0 w 12173147"/>
                <a:gd name="connsiteY0" fmla="*/ 0 h 4922385"/>
                <a:gd name="connsiteX1" fmla="*/ 370784 w 12173147"/>
                <a:gd name="connsiteY1" fmla="*/ 4912958 h 4922385"/>
                <a:gd name="connsiteX2" fmla="*/ 5531570 w 12173147"/>
                <a:gd name="connsiteY2" fmla="*/ 4920791 h 4922385"/>
                <a:gd name="connsiteX3" fmla="*/ 6086574 w 12173147"/>
                <a:gd name="connsiteY3" fmla="*/ 4477527 h 4922385"/>
                <a:gd name="connsiteX4" fmla="*/ 6641578 w 12173147"/>
                <a:gd name="connsiteY4" fmla="*/ 4920791 h 4922385"/>
                <a:gd name="connsiteX5" fmla="*/ 12173145 w 12173147"/>
                <a:gd name="connsiteY5" fmla="*/ 4922385 h 4922385"/>
                <a:gd name="connsiteX6" fmla="*/ 12173147 w 12173147"/>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2970601 h 4922385"/>
                <a:gd name="connsiteX0" fmla="*/ 15715 w 12188862"/>
                <a:gd name="connsiteY0" fmla="*/ 0 h 2050848"/>
                <a:gd name="connsiteX1" fmla="*/ 0 w 12188862"/>
                <a:gd name="connsiteY1" fmla="*/ 2041421 h 2050848"/>
                <a:gd name="connsiteX2" fmla="*/ 5547285 w 12188862"/>
                <a:gd name="connsiteY2" fmla="*/ 2049254 h 2050848"/>
                <a:gd name="connsiteX3" fmla="*/ 6102289 w 12188862"/>
                <a:gd name="connsiteY3" fmla="*/ 1605990 h 2050848"/>
                <a:gd name="connsiteX4" fmla="*/ 6657293 w 12188862"/>
                <a:gd name="connsiteY4" fmla="*/ 2049254 h 2050848"/>
                <a:gd name="connsiteX5" fmla="*/ 12188860 w 12188862"/>
                <a:gd name="connsiteY5" fmla="*/ 2050848 h 2050848"/>
                <a:gd name="connsiteX6" fmla="*/ 12188862 w 12188862"/>
                <a:gd name="connsiteY6" fmla="*/ 99064 h 20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62" h="2050848">
                  <a:moveTo>
                    <a:pt x="15715" y="0"/>
                  </a:moveTo>
                  <a:cubicBezTo>
                    <a:pt x="10477" y="1637653"/>
                    <a:pt x="5238" y="403768"/>
                    <a:pt x="0" y="2041421"/>
                  </a:cubicBezTo>
                  <a:lnTo>
                    <a:pt x="5547285" y="2049254"/>
                  </a:lnTo>
                  <a:lnTo>
                    <a:pt x="6102289" y="1605990"/>
                  </a:lnTo>
                  <a:lnTo>
                    <a:pt x="6657293" y="2049254"/>
                  </a:lnTo>
                  <a:lnTo>
                    <a:pt x="12188860" y="2050848"/>
                  </a:lnTo>
                  <a:cubicBezTo>
                    <a:pt x="12188861" y="416337"/>
                    <a:pt x="12188861" y="1733575"/>
                    <a:pt x="12188862" y="99064"/>
                  </a:cubicBezTo>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1"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11" name="Picture 10">
            <a:extLst>
              <a:ext uri="{FF2B5EF4-FFF2-40B4-BE49-F238E27FC236}">
                <a16:creationId xmlns:a16="http://schemas.microsoft.com/office/drawing/2014/main" id="{611B59BB-6CD1-2040-B288-24BA0AFE81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17983" y="5866101"/>
            <a:ext cx="2083956" cy="567645"/>
          </a:xfrm>
          <a:prstGeom prst="rect">
            <a:avLst/>
          </a:prstGeom>
        </p:spPr>
      </p:pic>
    </p:spTree>
    <p:extLst>
      <p:ext uri="{BB962C8B-B14F-4D97-AF65-F5344CB8AC3E}">
        <p14:creationId xmlns:p14="http://schemas.microsoft.com/office/powerpoint/2010/main" val="401156432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ight Bar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p:nvGrpSpPr>
        <p:grpSpPr>
          <a:xfrm>
            <a:off x="-4521" y="1"/>
            <a:ext cx="12208043" cy="1743397"/>
            <a:chOff x="-4522" y="0"/>
            <a:chExt cx="12208043" cy="1743397"/>
          </a:xfrm>
          <a:solidFill>
            <a:schemeClr val="accent1">
              <a:lumMod val="20000"/>
              <a:lumOff val="80000"/>
            </a:schemeClr>
          </a:solidFill>
        </p:grpSpPr>
        <p:sp>
          <p:nvSpPr>
            <p:cNvPr id="4" name="Rectangle 3">
              <a:extLst>
                <a:ext uri="{FF2B5EF4-FFF2-40B4-BE49-F238E27FC236}">
                  <a16:creationId xmlns:a16="http://schemas.microsoft.com/office/drawing/2014/main" id="{27C8270D-6F08-1C4A-AECC-AB0575617A5D}"/>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12343280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2249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Only - Upper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F7E13-5F1E-6C41-BC9D-F22E1A79D6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375" y="288552"/>
            <a:ext cx="1627332" cy="443266"/>
          </a:xfrm>
          <a:prstGeom prst="rect">
            <a:avLst/>
          </a:prstGeom>
        </p:spPr>
      </p:pic>
    </p:spTree>
    <p:extLst>
      <p:ext uri="{BB962C8B-B14F-4D97-AF65-F5344CB8AC3E}">
        <p14:creationId xmlns:p14="http://schemas.microsoft.com/office/powerpoint/2010/main" val="376120282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 Section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Section Title Layouts</a:t>
            </a:r>
          </a:p>
        </p:txBody>
      </p:sp>
    </p:spTree>
    <p:extLst>
      <p:ext uri="{BB962C8B-B14F-4D97-AF65-F5344CB8AC3E}">
        <p14:creationId xmlns:p14="http://schemas.microsoft.com/office/powerpoint/2010/main" val="15048851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 Custom Photo - Bl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tx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6785742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 Custom Photo - UNC Bl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1"/>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6164134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 Custom Photo - Teal">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2"/>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874421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ction - Custom Photo - Gree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76115" y="167023"/>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3"/>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346331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ction - Custom Photo - Re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67024" y="167024"/>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4"/>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7873392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ection - Custom Photo - Orang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67024" y="167024"/>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5"/>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9939942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 Cobrande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4004FC-92C2-A84D-AACF-5BB93D375FFD}"/>
              </a:ext>
            </a:extLst>
          </p:cNvPr>
          <p:cNvGrpSpPr/>
          <p:nvPr/>
        </p:nvGrpSpPr>
        <p:grpSpPr>
          <a:xfrm>
            <a:off x="1" y="2"/>
            <a:ext cx="12198287" cy="5549721"/>
            <a:chOff x="0" y="5494"/>
            <a:chExt cx="12198286" cy="5549721"/>
          </a:xfrm>
        </p:grpSpPr>
        <p:pic>
          <p:nvPicPr>
            <p:cNvPr id="18" name="Picture 17">
              <a:extLst>
                <a:ext uri="{FF2B5EF4-FFF2-40B4-BE49-F238E27FC236}">
                  <a16:creationId xmlns:a16="http://schemas.microsoft.com/office/drawing/2014/main" id="{338FCB96-3A48-DE49-9176-7D655F3EB099}"/>
                </a:ext>
              </a:extLst>
            </p:cNvPr>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0" y="5494"/>
              <a:ext cx="12192000" cy="3945699"/>
            </a:xfrm>
            <a:prstGeom prst="rect">
              <a:avLst/>
            </a:prstGeom>
          </p:spPr>
        </p:pic>
        <p:sp>
          <p:nvSpPr>
            <p:cNvPr id="10" name="Freeform 9">
              <a:extLst>
                <a:ext uri="{FF2B5EF4-FFF2-40B4-BE49-F238E27FC236}">
                  <a16:creationId xmlns:a16="http://schemas.microsoft.com/office/drawing/2014/main" id="{E1349D01-ACCF-E043-96D5-8060FBB94532}"/>
                </a:ext>
              </a:extLst>
            </p:cNvPr>
            <p:cNvSpPr/>
            <p:nvPr/>
          </p:nvSpPr>
          <p:spPr>
            <a:xfrm rot="10800000">
              <a:off x="0" y="3504367"/>
              <a:ext cx="12198286" cy="2050848"/>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12192001"/>
                <a:gd name="connsiteY0" fmla="*/ 443264 h 444858"/>
                <a:gd name="connsiteX1" fmla="*/ 5540997 w 12192001"/>
                <a:gd name="connsiteY1" fmla="*/ 443264 h 444858"/>
                <a:gd name="connsiteX2" fmla="*/ 6096001 w 12192001"/>
                <a:gd name="connsiteY2" fmla="*/ 0 h 444858"/>
                <a:gd name="connsiteX3" fmla="*/ 6651005 w 12192001"/>
                <a:gd name="connsiteY3" fmla="*/ 443264 h 444858"/>
                <a:gd name="connsiteX4" fmla="*/ 11777220 w 12192001"/>
                <a:gd name="connsiteY4" fmla="*/ 444858 h 444858"/>
                <a:gd name="connsiteX5" fmla="*/ 12192001 w 12192001"/>
                <a:gd name="connsiteY5" fmla="*/ 443264 h 444858"/>
                <a:gd name="connsiteX0" fmla="*/ 0 w 12192001"/>
                <a:gd name="connsiteY0" fmla="*/ 443264 h 444858"/>
                <a:gd name="connsiteX1" fmla="*/ 380211 w 12192001"/>
                <a:gd name="connsiteY1" fmla="*/ 435431 h 444858"/>
                <a:gd name="connsiteX2" fmla="*/ 5540997 w 12192001"/>
                <a:gd name="connsiteY2" fmla="*/ 443264 h 444858"/>
                <a:gd name="connsiteX3" fmla="*/ 6096001 w 12192001"/>
                <a:gd name="connsiteY3" fmla="*/ 0 h 444858"/>
                <a:gd name="connsiteX4" fmla="*/ 6651005 w 12192001"/>
                <a:gd name="connsiteY4" fmla="*/ 443264 h 444858"/>
                <a:gd name="connsiteX5" fmla="*/ 11777220 w 12192001"/>
                <a:gd name="connsiteY5" fmla="*/ 444858 h 444858"/>
                <a:gd name="connsiteX6" fmla="*/ 12192001 w 12192001"/>
                <a:gd name="connsiteY6" fmla="*/ 443264 h 444858"/>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1777220 w 12182574"/>
                <a:gd name="connsiteY5" fmla="*/ 4903532 h 4903532"/>
                <a:gd name="connsiteX6" fmla="*/ 12182574 w 12182574"/>
                <a:gd name="connsiteY6" fmla="*/ 0 h 4903532"/>
                <a:gd name="connsiteX0" fmla="*/ 0 w 12182574"/>
                <a:gd name="connsiteY0" fmla="*/ 4901938 h 4903532"/>
                <a:gd name="connsiteX1" fmla="*/ 380211 w 12182574"/>
                <a:gd name="connsiteY1" fmla="*/ 4894105 h 4903532"/>
                <a:gd name="connsiteX2" fmla="*/ 5540997 w 12182574"/>
                <a:gd name="connsiteY2" fmla="*/ 4901938 h 4903532"/>
                <a:gd name="connsiteX3" fmla="*/ 6096001 w 12182574"/>
                <a:gd name="connsiteY3" fmla="*/ 4458674 h 4903532"/>
                <a:gd name="connsiteX4" fmla="*/ 6651005 w 12182574"/>
                <a:gd name="connsiteY4" fmla="*/ 4901938 h 4903532"/>
                <a:gd name="connsiteX5" fmla="*/ 12182572 w 12182574"/>
                <a:gd name="connsiteY5" fmla="*/ 4903532 h 4903532"/>
                <a:gd name="connsiteX6" fmla="*/ 12182574 w 12182574"/>
                <a:gd name="connsiteY6" fmla="*/ 0 h 4903532"/>
                <a:gd name="connsiteX0" fmla="*/ 0 w 12173147"/>
                <a:gd name="connsiteY0" fmla="*/ 0 h 4922385"/>
                <a:gd name="connsiteX1" fmla="*/ 370784 w 12173147"/>
                <a:gd name="connsiteY1" fmla="*/ 4912958 h 4922385"/>
                <a:gd name="connsiteX2" fmla="*/ 5531570 w 12173147"/>
                <a:gd name="connsiteY2" fmla="*/ 4920791 h 4922385"/>
                <a:gd name="connsiteX3" fmla="*/ 6086574 w 12173147"/>
                <a:gd name="connsiteY3" fmla="*/ 4477527 h 4922385"/>
                <a:gd name="connsiteX4" fmla="*/ 6641578 w 12173147"/>
                <a:gd name="connsiteY4" fmla="*/ 4920791 h 4922385"/>
                <a:gd name="connsiteX5" fmla="*/ 12173145 w 12173147"/>
                <a:gd name="connsiteY5" fmla="*/ 4922385 h 4922385"/>
                <a:gd name="connsiteX6" fmla="*/ 12173147 w 12173147"/>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18853 h 4922385"/>
                <a:gd name="connsiteX0" fmla="*/ 15715 w 12188862"/>
                <a:gd name="connsiteY0" fmla="*/ 0 h 4922385"/>
                <a:gd name="connsiteX1" fmla="*/ 0 w 12188862"/>
                <a:gd name="connsiteY1" fmla="*/ 4912958 h 4922385"/>
                <a:gd name="connsiteX2" fmla="*/ 5547285 w 12188862"/>
                <a:gd name="connsiteY2" fmla="*/ 4920791 h 4922385"/>
                <a:gd name="connsiteX3" fmla="*/ 6102289 w 12188862"/>
                <a:gd name="connsiteY3" fmla="*/ 4477527 h 4922385"/>
                <a:gd name="connsiteX4" fmla="*/ 6657293 w 12188862"/>
                <a:gd name="connsiteY4" fmla="*/ 4920791 h 4922385"/>
                <a:gd name="connsiteX5" fmla="*/ 12188860 w 12188862"/>
                <a:gd name="connsiteY5" fmla="*/ 4922385 h 4922385"/>
                <a:gd name="connsiteX6" fmla="*/ 12188862 w 12188862"/>
                <a:gd name="connsiteY6" fmla="*/ 2970601 h 4922385"/>
                <a:gd name="connsiteX0" fmla="*/ 15715 w 12188862"/>
                <a:gd name="connsiteY0" fmla="*/ 0 h 2050848"/>
                <a:gd name="connsiteX1" fmla="*/ 0 w 12188862"/>
                <a:gd name="connsiteY1" fmla="*/ 2041421 h 2050848"/>
                <a:gd name="connsiteX2" fmla="*/ 5547285 w 12188862"/>
                <a:gd name="connsiteY2" fmla="*/ 2049254 h 2050848"/>
                <a:gd name="connsiteX3" fmla="*/ 6102289 w 12188862"/>
                <a:gd name="connsiteY3" fmla="*/ 1605990 h 2050848"/>
                <a:gd name="connsiteX4" fmla="*/ 6657293 w 12188862"/>
                <a:gd name="connsiteY4" fmla="*/ 2049254 h 2050848"/>
                <a:gd name="connsiteX5" fmla="*/ 12188860 w 12188862"/>
                <a:gd name="connsiteY5" fmla="*/ 2050848 h 2050848"/>
                <a:gd name="connsiteX6" fmla="*/ 12188862 w 12188862"/>
                <a:gd name="connsiteY6" fmla="*/ 99064 h 20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62" h="2050848">
                  <a:moveTo>
                    <a:pt x="15715" y="0"/>
                  </a:moveTo>
                  <a:cubicBezTo>
                    <a:pt x="10477" y="1637653"/>
                    <a:pt x="5238" y="403768"/>
                    <a:pt x="0" y="2041421"/>
                  </a:cubicBezTo>
                  <a:lnTo>
                    <a:pt x="5547285" y="2049254"/>
                  </a:lnTo>
                  <a:lnTo>
                    <a:pt x="6102289" y="1605990"/>
                  </a:lnTo>
                  <a:lnTo>
                    <a:pt x="6657293" y="2049254"/>
                  </a:lnTo>
                  <a:lnTo>
                    <a:pt x="12188860" y="2050848"/>
                  </a:lnTo>
                  <a:cubicBezTo>
                    <a:pt x="12188861" y="416337"/>
                    <a:pt x="12188861" y="1733575"/>
                    <a:pt x="12188862" y="99064"/>
                  </a:cubicBezTo>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9" name="Rectangle 8">
            <a:extLst>
              <a:ext uri="{FF2B5EF4-FFF2-40B4-BE49-F238E27FC236}">
                <a16:creationId xmlns:a16="http://schemas.microsoft.com/office/drawing/2014/main" id="{8F6212D3-D8F5-7A43-BE16-F234425FADCD}"/>
              </a:ext>
            </a:extLst>
          </p:cNvPr>
          <p:cNvSpPr/>
          <p:nvPr/>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10974419"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1"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6" name="Picture 5">
            <a:extLst>
              <a:ext uri="{FF2B5EF4-FFF2-40B4-BE49-F238E27FC236}">
                <a16:creationId xmlns:a16="http://schemas.microsoft.com/office/drawing/2014/main" id="{1B9E9851-FFF4-7842-8AE7-8748746636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06422" y="6181670"/>
            <a:ext cx="1892156" cy="515400"/>
          </a:xfrm>
          <a:prstGeom prst="rect">
            <a:avLst/>
          </a:prstGeom>
        </p:spPr>
      </p:pic>
      <p:pic>
        <p:nvPicPr>
          <p:cNvPr id="7" name="Picture 6">
            <a:extLst>
              <a:ext uri="{FF2B5EF4-FFF2-40B4-BE49-F238E27FC236}">
                <a16:creationId xmlns:a16="http://schemas.microsoft.com/office/drawing/2014/main" id="{C1863886-43FE-DA4C-84C0-BD0B19B463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574" y="6295840"/>
            <a:ext cx="3040236" cy="337804"/>
          </a:xfrm>
          <a:prstGeom prst="rect">
            <a:avLst/>
          </a:prstGeom>
        </p:spPr>
      </p:pic>
      <p:pic>
        <p:nvPicPr>
          <p:cNvPr id="8" name="Picture 7">
            <a:extLst>
              <a:ext uri="{FF2B5EF4-FFF2-40B4-BE49-F238E27FC236}">
                <a16:creationId xmlns:a16="http://schemas.microsoft.com/office/drawing/2014/main" id="{FA8510C7-210A-CB46-969C-FC491698BE6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380190405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ction - Custom Photo - Eggplant">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F428981-A610-8044-B6CF-D76E6D9C47E1}"/>
              </a:ext>
            </a:extLst>
          </p:cNvPr>
          <p:cNvSpPr/>
          <p:nvPr/>
        </p:nvSpPr>
        <p:spPr bwMode="gray">
          <a:xfrm rot="5400000">
            <a:off x="-167024" y="167024"/>
            <a:ext cx="6880784" cy="6546736"/>
          </a:xfrm>
          <a:custGeom>
            <a:avLst/>
            <a:gdLst>
              <a:gd name="connsiteX0" fmla="*/ 0 w 6880784"/>
              <a:gd name="connsiteY0" fmla="*/ 6546736 h 6546736"/>
              <a:gd name="connsiteX1" fmla="*/ 0 w 6880784"/>
              <a:gd name="connsiteY1" fmla="*/ 441645 h 6546736"/>
              <a:gd name="connsiteX2" fmla="*/ 4224079 w 6880784"/>
              <a:gd name="connsiteY2" fmla="*/ 441645 h 6546736"/>
              <a:gd name="connsiteX3" fmla="*/ 4706763 w 6880784"/>
              <a:gd name="connsiteY3" fmla="*/ 0 h 6546736"/>
              <a:gd name="connsiteX4" fmla="*/ 5189446 w 6880784"/>
              <a:gd name="connsiteY4" fmla="*/ 441645 h 6546736"/>
              <a:gd name="connsiteX5" fmla="*/ 6880784 w 6880784"/>
              <a:gd name="connsiteY5" fmla="*/ 441645 h 6546736"/>
              <a:gd name="connsiteX6" fmla="*/ 6880784 w 6880784"/>
              <a:gd name="connsiteY6" fmla="*/ 6546736 h 654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0784" h="6546736">
                <a:moveTo>
                  <a:pt x="0" y="6546736"/>
                </a:moveTo>
                <a:lnTo>
                  <a:pt x="0" y="441645"/>
                </a:lnTo>
                <a:lnTo>
                  <a:pt x="4224079" y="441645"/>
                </a:lnTo>
                <a:lnTo>
                  <a:pt x="4706763" y="0"/>
                </a:lnTo>
                <a:lnTo>
                  <a:pt x="5189446" y="441645"/>
                </a:lnTo>
                <a:lnTo>
                  <a:pt x="6880784" y="441645"/>
                </a:lnTo>
                <a:lnTo>
                  <a:pt x="6880784" y="6546736"/>
                </a:lnTo>
                <a:close/>
              </a:path>
            </a:pathLst>
          </a:custGeom>
          <a:solidFill>
            <a:schemeClr val="accent6"/>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52759"/>
            <a:ext cx="5007547" cy="474104"/>
          </a:xfrm>
        </p:spPr>
        <p:txBody>
          <a:bodyPr wrap="square"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461135"/>
            <a:ext cx="5007547" cy="1089529"/>
          </a:xfrm>
          <a:noFill/>
          <a:ln>
            <a:noFill/>
          </a:ln>
        </p:spPr>
        <p:txBody>
          <a:bodyPr wrap="square"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17" name="Picture Placeholder 16">
            <a:extLst>
              <a:ext uri="{FF2B5EF4-FFF2-40B4-BE49-F238E27FC236}">
                <a16:creationId xmlns:a16="http://schemas.microsoft.com/office/drawing/2014/main" id="{44D85DC4-3E09-074B-9C91-E6499CDC1F80}"/>
              </a:ext>
            </a:extLst>
          </p:cNvPr>
          <p:cNvSpPr>
            <a:spLocks noGrp="1"/>
          </p:cNvSpPr>
          <p:nvPr>
            <p:ph type="pic" sz="quarter" idx="14"/>
          </p:nvPr>
        </p:nvSpPr>
        <p:spPr>
          <a:xfrm>
            <a:off x="6186793" y="0"/>
            <a:ext cx="6005209" cy="6858000"/>
          </a:xfrm>
          <a:custGeom>
            <a:avLst/>
            <a:gdLst>
              <a:gd name="connsiteX0" fmla="*/ 0 w 7260078"/>
              <a:gd name="connsiteY0" fmla="*/ 0 h 6858000"/>
              <a:gd name="connsiteX1" fmla="*/ 7260078 w 7260078"/>
              <a:gd name="connsiteY1" fmla="*/ 0 h 6858000"/>
              <a:gd name="connsiteX2" fmla="*/ 7260078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0" fmla="*/ 0 w 7260078"/>
              <a:gd name="connsiteY0" fmla="*/ 0 h 6858000"/>
              <a:gd name="connsiteX1" fmla="*/ 7260078 w 7260078"/>
              <a:gd name="connsiteY1" fmla="*/ 0 h 6858000"/>
              <a:gd name="connsiteX2" fmla="*/ 6558861 w 7260078"/>
              <a:gd name="connsiteY2" fmla="*/ 6858000 h 6858000"/>
              <a:gd name="connsiteX3" fmla="*/ 0 w 7260078"/>
              <a:gd name="connsiteY3" fmla="*/ 6858000 h 6858000"/>
              <a:gd name="connsiteX4" fmla="*/ 0 w 7260078"/>
              <a:gd name="connsiteY4" fmla="*/ 5203498 h 6858000"/>
              <a:gd name="connsiteX5" fmla="*/ 503251 w 7260078"/>
              <a:gd name="connsiteY5" fmla="*/ 4700247 h 6858000"/>
              <a:gd name="connsiteX6" fmla="*/ 0 w 7260078"/>
              <a:gd name="connsiteY6" fmla="*/ 4196995 h 6858000"/>
              <a:gd name="connsiteX7" fmla="*/ 0 w 7260078"/>
              <a:gd name="connsiteY7" fmla="*/ 0 h 6858000"/>
              <a:gd name="connsiteX0" fmla="*/ 0 w 6686354"/>
              <a:gd name="connsiteY0" fmla="*/ 9727 h 6867727"/>
              <a:gd name="connsiteX1" fmla="*/ 6686354 w 6686354"/>
              <a:gd name="connsiteY1" fmla="*/ 0 h 6867727"/>
              <a:gd name="connsiteX2" fmla="*/ 6558861 w 6686354"/>
              <a:gd name="connsiteY2" fmla="*/ 6867727 h 6867727"/>
              <a:gd name="connsiteX3" fmla="*/ 0 w 6686354"/>
              <a:gd name="connsiteY3" fmla="*/ 6867727 h 6867727"/>
              <a:gd name="connsiteX4" fmla="*/ 0 w 6686354"/>
              <a:gd name="connsiteY4" fmla="*/ 5213225 h 6867727"/>
              <a:gd name="connsiteX5" fmla="*/ 503251 w 6686354"/>
              <a:gd name="connsiteY5" fmla="*/ 4709974 h 6867727"/>
              <a:gd name="connsiteX6" fmla="*/ 0 w 6686354"/>
              <a:gd name="connsiteY6" fmla="*/ 4206722 h 6867727"/>
              <a:gd name="connsiteX7" fmla="*/ 0 w 6686354"/>
              <a:gd name="connsiteY7" fmla="*/ 9727 h 6867727"/>
              <a:gd name="connsiteX0" fmla="*/ 0 w 6654482"/>
              <a:gd name="connsiteY0" fmla="*/ 9727 h 6867727"/>
              <a:gd name="connsiteX1" fmla="*/ 6654482 w 6654482"/>
              <a:gd name="connsiteY1" fmla="*/ 0 h 6867727"/>
              <a:gd name="connsiteX2" fmla="*/ 6558861 w 6654482"/>
              <a:gd name="connsiteY2" fmla="*/ 6867727 h 6867727"/>
              <a:gd name="connsiteX3" fmla="*/ 0 w 6654482"/>
              <a:gd name="connsiteY3" fmla="*/ 6867727 h 6867727"/>
              <a:gd name="connsiteX4" fmla="*/ 0 w 6654482"/>
              <a:gd name="connsiteY4" fmla="*/ 5213225 h 6867727"/>
              <a:gd name="connsiteX5" fmla="*/ 503251 w 6654482"/>
              <a:gd name="connsiteY5" fmla="*/ 4709974 h 6867727"/>
              <a:gd name="connsiteX6" fmla="*/ 0 w 6654482"/>
              <a:gd name="connsiteY6" fmla="*/ 4206722 h 6867727"/>
              <a:gd name="connsiteX7" fmla="*/ 0 w 6654482"/>
              <a:gd name="connsiteY7" fmla="*/ 9727 h 6867727"/>
              <a:gd name="connsiteX0" fmla="*/ 0 w 6622608"/>
              <a:gd name="connsiteY0" fmla="*/ 0 h 6858000"/>
              <a:gd name="connsiteX1" fmla="*/ 6622608 w 6622608"/>
              <a:gd name="connsiteY1" fmla="*/ 9729 h 6858000"/>
              <a:gd name="connsiteX2" fmla="*/ 6558861 w 6622608"/>
              <a:gd name="connsiteY2" fmla="*/ 6858000 h 6858000"/>
              <a:gd name="connsiteX3" fmla="*/ 0 w 6622608"/>
              <a:gd name="connsiteY3" fmla="*/ 6858000 h 6858000"/>
              <a:gd name="connsiteX4" fmla="*/ 0 w 6622608"/>
              <a:gd name="connsiteY4" fmla="*/ 5203498 h 6858000"/>
              <a:gd name="connsiteX5" fmla="*/ 503251 w 6622608"/>
              <a:gd name="connsiteY5" fmla="*/ 4700247 h 6858000"/>
              <a:gd name="connsiteX6" fmla="*/ 0 w 6622608"/>
              <a:gd name="connsiteY6" fmla="*/ 4196995 h 6858000"/>
              <a:gd name="connsiteX7" fmla="*/ 0 w 6622608"/>
              <a:gd name="connsiteY7" fmla="*/ 0 h 6858000"/>
              <a:gd name="connsiteX0" fmla="*/ 0 w 6601358"/>
              <a:gd name="connsiteY0" fmla="*/ 0 h 6858000"/>
              <a:gd name="connsiteX1" fmla="*/ 6601358 w 6601358"/>
              <a:gd name="connsiteY1" fmla="*/ 9729 h 6858000"/>
              <a:gd name="connsiteX2" fmla="*/ 6558861 w 6601358"/>
              <a:gd name="connsiteY2" fmla="*/ 6858000 h 6858000"/>
              <a:gd name="connsiteX3" fmla="*/ 0 w 6601358"/>
              <a:gd name="connsiteY3" fmla="*/ 6858000 h 6858000"/>
              <a:gd name="connsiteX4" fmla="*/ 0 w 6601358"/>
              <a:gd name="connsiteY4" fmla="*/ 5203498 h 6858000"/>
              <a:gd name="connsiteX5" fmla="*/ 503251 w 6601358"/>
              <a:gd name="connsiteY5" fmla="*/ 4700247 h 6858000"/>
              <a:gd name="connsiteX6" fmla="*/ 0 w 6601358"/>
              <a:gd name="connsiteY6" fmla="*/ 4196995 h 6858000"/>
              <a:gd name="connsiteX7" fmla="*/ 0 w 6601358"/>
              <a:gd name="connsiteY7" fmla="*/ 0 h 6858000"/>
              <a:gd name="connsiteX0" fmla="*/ 0 w 6558861"/>
              <a:gd name="connsiteY0" fmla="*/ 0 h 6858000"/>
              <a:gd name="connsiteX1" fmla="*/ 6558861 w 6558861"/>
              <a:gd name="connsiteY1" fmla="*/ 9729 h 6858000"/>
              <a:gd name="connsiteX2" fmla="*/ 6558861 w 6558861"/>
              <a:gd name="connsiteY2" fmla="*/ 6858000 h 6858000"/>
              <a:gd name="connsiteX3" fmla="*/ 0 w 6558861"/>
              <a:gd name="connsiteY3" fmla="*/ 6858000 h 6858000"/>
              <a:gd name="connsiteX4" fmla="*/ 0 w 6558861"/>
              <a:gd name="connsiteY4" fmla="*/ 5203498 h 6858000"/>
              <a:gd name="connsiteX5" fmla="*/ 503251 w 6558861"/>
              <a:gd name="connsiteY5" fmla="*/ 4700247 h 6858000"/>
              <a:gd name="connsiteX6" fmla="*/ 0 w 6558861"/>
              <a:gd name="connsiteY6" fmla="*/ 4196995 h 6858000"/>
              <a:gd name="connsiteX7" fmla="*/ 0 w 65588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8861" h="6858000">
                <a:moveTo>
                  <a:pt x="0" y="0"/>
                </a:moveTo>
                <a:lnTo>
                  <a:pt x="6558861" y="9729"/>
                </a:lnTo>
                <a:lnTo>
                  <a:pt x="6558861" y="6858000"/>
                </a:lnTo>
                <a:lnTo>
                  <a:pt x="0" y="6858000"/>
                </a:lnTo>
                <a:lnTo>
                  <a:pt x="0" y="5203498"/>
                </a:lnTo>
                <a:lnTo>
                  <a:pt x="503251" y="4700247"/>
                </a:lnTo>
                <a:lnTo>
                  <a:pt x="0" y="4196995"/>
                </a:lnTo>
                <a:lnTo>
                  <a:pt x="0" y="0"/>
                </a:lnTo>
                <a:close/>
              </a:path>
            </a:pathLst>
          </a:custGeom>
          <a:solidFill>
            <a:schemeClr val="bg2"/>
          </a:solidFill>
        </p:spPr>
        <p:txBody>
          <a:bodyPr wrap="square">
            <a:noAutofit/>
          </a:bodyPr>
          <a:lstStyle>
            <a:lvl1pPr marL="0" indent="0" algn="ctr">
              <a:buNone/>
              <a:defRPr/>
            </a:lvl1pPr>
          </a:lstStyle>
          <a:p>
            <a:r>
              <a:rPr lang="en-US"/>
              <a:t>Click icon to add picture</a:t>
            </a:r>
          </a:p>
        </p:txBody>
      </p:sp>
      <p:pic>
        <p:nvPicPr>
          <p:cNvPr id="9" name="Picture 8">
            <a:extLst>
              <a:ext uri="{FF2B5EF4-FFF2-40B4-BE49-F238E27FC236}">
                <a16:creationId xmlns:a16="http://schemas.microsoft.com/office/drawing/2014/main" id="{AF38B551-6F76-D340-8856-71FA00E0D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17968521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ction - Native American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AD880B-EF43-F443-965F-8438C9505B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8435"/>
            <a:ext cx="6872871" cy="6096001"/>
            <a:chOff x="3479176" y="-2146309"/>
            <a:chExt cx="6872871" cy="6096001"/>
          </a:xfrm>
          <a:solidFill>
            <a:schemeClr val="tx2"/>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873105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ction - COVID Tes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rgbClr val="0097A9"/>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6694826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ction - Office Meetin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chemeClr val="tx1"/>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2560839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ection - Grocery Wor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chemeClr val="accent6"/>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4216014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 - Famil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4" b="44"/>
          <a:stretch/>
        </p:blipFill>
        <p:spPr>
          <a:xfrm>
            <a:off x="5600213" y="5494"/>
            <a:ext cx="6591787"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chemeClr val="accent3"/>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8328876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ection - Volunte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chemeClr val="tx2">
              <a:lumMod val="75000"/>
            </a:schemeClr>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6732182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ection - We Can Do Thi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4"/>
            <a:ext cx="6872871" cy="6096001"/>
            <a:chOff x="3479176" y="-2146309"/>
            <a:chExt cx="6872871" cy="6096001"/>
          </a:xfrm>
          <a:solidFill>
            <a:schemeClr val="accent1">
              <a:lumMod val="75000"/>
            </a:schemeClr>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solidFill>
              <a:schemeClr val="accent5"/>
            </a:solid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926591"/>
            <a:ext cx="4506315" cy="482440"/>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834966"/>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9923692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ection - Native American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AD880B-EF43-F443-965F-8438C9505B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8437"/>
            <a:ext cx="6872871" cy="6096001"/>
            <a:chOff x="3479176" y="-2146309"/>
            <a:chExt cx="6872871" cy="6096001"/>
          </a:xfrm>
          <a:solidFill>
            <a:schemeClr val="tx2"/>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873105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 COVID Tes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rgbClr val="0097A9"/>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669482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 Custom Photo">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1"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11" name="Picture 10">
            <a:extLst>
              <a:ext uri="{FF2B5EF4-FFF2-40B4-BE49-F238E27FC236}">
                <a16:creationId xmlns:a16="http://schemas.microsoft.com/office/drawing/2014/main" id="{611B59BB-6CD1-2040-B288-24BA0AFE81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17983" y="5866101"/>
            <a:ext cx="2083956" cy="567645"/>
          </a:xfrm>
          <a:prstGeom prst="rect">
            <a:avLst/>
          </a:prstGeom>
        </p:spPr>
      </p:pic>
      <p:sp>
        <p:nvSpPr>
          <p:cNvPr id="8" name="Picture Placeholder 7">
            <a:extLst>
              <a:ext uri="{FF2B5EF4-FFF2-40B4-BE49-F238E27FC236}">
                <a16:creationId xmlns:a16="http://schemas.microsoft.com/office/drawing/2014/main" id="{A146B406-CCD3-EB41-BCBE-062043D4FBD3}"/>
              </a:ext>
            </a:extLst>
          </p:cNvPr>
          <p:cNvSpPr>
            <a:spLocks noGrp="1"/>
          </p:cNvSpPr>
          <p:nvPr>
            <p:ph type="pic" sz="quarter" idx="14"/>
          </p:nvPr>
        </p:nvSpPr>
        <p:spPr>
          <a:xfrm>
            <a:off x="0" y="1049"/>
            <a:ext cx="12192000" cy="3786582"/>
          </a:xfrm>
          <a:custGeom>
            <a:avLst/>
            <a:gdLst>
              <a:gd name="connsiteX0" fmla="*/ 0 w 12192000"/>
              <a:gd name="connsiteY0" fmla="*/ 0 h 3786582"/>
              <a:gd name="connsiteX1" fmla="*/ 12192000 w 12192000"/>
              <a:gd name="connsiteY1" fmla="*/ 0 h 3786582"/>
              <a:gd name="connsiteX2" fmla="*/ 12192000 w 12192000"/>
              <a:gd name="connsiteY2" fmla="*/ 3335538 h 3786582"/>
              <a:gd name="connsiteX3" fmla="*/ 6547044 w 12192000"/>
              <a:gd name="connsiteY3" fmla="*/ 3335538 h 3786582"/>
              <a:gd name="connsiteX4" fmla="*/ 6095999 w 12192000"/>
              <a:gd name="connsiteY4" fmla="*/ 3786582 h 3786582"/>
              <a:gd name="connsiteX5" fmla="*/ 5644955 w 12192000"/>
              <a:gd name="connsiteY5" fmla="*/ 3335538 h 3786582"/>
              <a:gd name="connsiteX6" fmla="*/ 0 w 12192000"/>
              <a:gd name="connsiteY6" fmla="*/ 3335538 h 378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86582">
                <a:moveTo>
                  <a:pt x="0" y="0"/>
                </a:moveTo>
                <a:lnTo>
                  <a:pt x="12192000" y="0"/>
                </a:lnTo>
                <a:lnTo>
                  <a:pt x="12192000" y="3335538"/>
                </a:lnTo>
                <a:lnTo>
                  <a:pt x="6547044" y="3335538"/>
                </a:lnTo>
                <a:lnTo>
                  <a:pt x="6095999" y="3786582"/>
                </a:lnTo>
                <a:lnTo>
                  <a:pt x="5644955" y="3335538"/>
                </a:lnTo>
                <a:lnTo>
                  <a:pt x="0" y="3335538"/>
                </a:lnTo>
                <a:close/>
              </a:path>
            </a:pathLst>
          </a:custGeom>
          <a:solidFill>
            <a:schemeClr val="bg2"/>
          </a:solidFill>
        </p:spPr>
        <p:txBody>
          <a:bodyPr wrap="square">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8542959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 Office Meetin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chemeClr val="tx1"/>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2560839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 Grocery Wor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chemeClr val="accent6"/>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4216014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 Famil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4" b="44"/>
          <a:stretch/>
        </p:blipFill>
        <p:spPr>
          <a:xfrm>
            <a:off x="5600213" y="5494"/>
            <a:ext cx="6591787"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chemeClr val="accent3"/>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8328876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 Volunte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chemeClr val="tx2">
              <a:lumMod val="75000"/>
            </a:schemeClr>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36732182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 We Can Do Thi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B7A75F-B10B-D743-B1B4-E4EA83DF4EA5}"/>
              </a:ext>
            </a:extLst>
          </p:cNvPr>
          <p:cNvPicPr>
            <a:picLocks noChangeAspect="1"/>
          </p:cNvPicPr>
          <p:nvPr/>
        </p:nvPicPr>
        <p:blipFill>
          <a:blip r:embed="rId2">
            <a:extLst>
              <a:ext uri="{28A0092B-C50C-407E-A947-70E740481C1C}">
                <a14:useLocalDpi xmlns:a14="http://schemas.microsoft.com/office/drawing/2010/main" val="0"/>
              </a:ext>
            </a:extLst>
          </a:blip>
          <a:srcRect t="46" b="46"/>
          <a:stretch/>
        </p:blipFill>
        <p:spPr>
          <a:xfrm>
            <a:off x="5206181" y="5494"/>
            <a:ext cx="6985819" cy="6852506"/>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388436" y="380526"/>
            <a:ext cx="6872871" cy="6096001"/>
            <a:chOff x="3479176" y="-2146309"/>
            <a:chExt cx="6872871" cy="6096001"/>
          </a:xfrm>
          <a:solidFill>
            <a:schemeClr val="accent1">
              <a:lumMod val="75000"/>
            </a:schemeClr>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5" y="-2146309"/>
              <a:ext cx="6858002" cy="56750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solidFill>
              <a:schemeClr val="accent5"/>
            </a:solid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9" y="3926592"/>
            <a:ext cx="4506315" cy="474104"/>
          </a:xfrm>
        </p:spPr>
        <p:txBody>
          <a:bodyPr tIns="182880">
            <a:spAutoFit/>
          </a:bodyPr>
          <a:lstStyle>
            <a:lvl1pPr marL="0" indent="0" algn="l">
              <a:buNone/>
              <a:defRPr sz="1800">
                <a:solidFill>
                  <a:schemeClr val="bg1"/>
                </a:solidFill>
                <a:latin typeface="+mj-lt"/>
                <a:ea typeface="Open Sans" panose="020B0606030504020204" pitchFamily="34" charset="0"/>
                <a:cs typeface="Open Sans" panose="020B0606030504020204" pitchFamily="34" charset="0"/>
              </a:defRPr>
            </a:lvl1pPr>
          </a:lstStyle>
          <a:p>
            <a:pPr lvl="0"/>
            <a:r>
              <a:rPr lang="en-US"/>
              <a:t>More info here</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9" y="2834968"/>
            <a:ext cx="4506315" cy="1089529"/>
          </a:xfrm>
          <a:noFill/>
          <a:ln>
            <a:noFill/>
          </a:ln>
        </p:spPr>
        <p:txBody>
          <a:bodyPr bIns="182880" anchor="b" anchorCtr="0">
            <a:spAutoFit/>
          </a:bodyPr>
          <a:lstStyle>
            <a:lvl1pPr marL="0" indent="0">
              <a:lnSpc>
                <a:spcPct val="90000"/>
              </a:lnSpc>
              <a:buNone/>
              <a:defRPr sz="3200" b="1" i="0">
                <a:solidFill>
                  <a:schemeClr val="bg1"/>
                </a:solidFill>
                <a:latin typeface="+mj-lt"/>
                <a:ea typeface="Open Sans" panose="020B0606030504020204" pitchFamily="34" charset="0"/>
                <a:cs typeface="Open Sans" panose="020B0606030504020204" pitchFamily="34" charset="0"/>
              </a:defRPr>
            </a:lvl1pPr>
          </a:lstStyle>
          <a:p>
            <a:pPr lvl="0"/>
            <a:r>
              <a:rPr lang="en-US"/>
              <a:t>Section Title Goes Here</a:t>
            </a:r>
          </a:p>
        </p:txBody>
      </p:sp>
      <p:pic>
        <p:nvPicPr>
          <p:cNvPr id="9" name="Picture 8">
            <a:extLst>
              <a:ext uri="{FF2B5EF4-FFF2-40B4-BE49-F238E27FC236}">
                <a16:creationId xmlns:a16="http://schemas.microsoft.com/office/drawing/2014/main" id="{1AC86F86-5CEF-E34A-8FDB-7D018B100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74577"/>
            <a:ext cx="2083957" cy="567644"/>
          </a:xfrm>
          <a:prstGeom prst="rect">
            <a:avLst/>
          </a:prstGeom>
        </p:spPr>
      </p:pic>
    </p:spTree>
    <p:extLst>
      <p:ext uri="{BB962C8B-B14F-4D97-AF65-F5344CB8AC3E}">
        <p14:creationId xmlns:p14="http://schemas.microsoft.com/office/powerpoint/2010/main" val="29923692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ection - Q&amp;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2036A-C3D3-3E41-9F9E-C0A338C07785}"/>
              </a:ext>
            </a:extLst>
          </p:cNvPr>
          <p:cNvPicPr>
            <a:picLocks noChangeAspect="1"/>
          </p:cNvPicPr>
          <p:nvPr/>
        </p:nvPicPr>
        <p:blipFill rotWithShape="1">
          <a:blip r:embed="rId2">
            <a:extLst>
              <a:ext uri="{28A0092B-C50C-407E-A947-70E740481C1C}">
                <a14:useLocalDpi xmlns:a14="http://schemas.microsoft.com/office/drawing/2010/main" val="0"/>
              </a:ext>
            </a:extLst>
          </a:blip>
          <a:srcRect t="31203" b="17478"/>
          <a:stretch/>
        </p:blipFill>
        <p:spPr>
          <a:xfrm>
            <a:off x="-3" y="-953"/>
            <a:ext cx="12192003" cy="4193381"/>
          </a:xfrm>
          <a:prstGeom prst="rect">
            <a:avLst/>
          </a:prstGeom>
        </p:spPr>
      </p:pic>
      <p:sp>
        <p:nvSpPr>
          <p:cNvPr id="27" name="Rectangle 26">
            <a:extLst>
              <a:ext uri="{FF2B5EF4-FFF2-40B4-BE49-F238E27FC236}">
                <a16:creationId xmlns:a16="http://schemas.microsoft.com/office/drawing/2014/main" id="{3B3A1F00-BE2E-3F4D-9B58-BE76E2EAEA79}"/>
              </a:ext>
            </a:extLst>
          </p:cNvPr>
          <p:cNvSpPr/>
          <p:nvPr/>
        </p:nvSpPr>
        <p:spPr bwMode="gray">
          <a:xfrm>
            <a:off x="-4521" y="4572000"/>
            <a:ext cx="12208043" cy="2286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5" name="Freeform 24">
            <a:extLst>
              <a:ext uri="{FF2B5EF4-FFF2-40B4-BE49-F238E27FC236}">
                <a16:creationId xmlns:a16="http://schemas.microsoft.com/office/drawing/2014/main" id="{BC213B86-EC5D-164D-ADAD-BC84ECB66DFC}"/>
              </a:ext>
            </a:extLst>
          </p:cNvPr>
          <p:cNvSpPr/>
          <p:nvPr/>
        </p:nvSpPr>
        <p:spPr bwMode="gray">
          <a:xfrm>
            <a:off x="-4522" y="3484611"/>
            <a:ext cx="12222091" cy="1212355"/>
          </a:xfrm>
          <a:custGeom>
            <a:avLst/>
            <a:gdLst>
              <a:gd name="connsiteX0" fmla="*/ 0 w 12208043"/>
              <a:gd name="connsiteY0" fmla="*/ 0 h 1210962"/>
              <a:gd name="connsiteX1" fmla="*/ 7672111 w 12208043"/>
              <a:gd name="connsiteY1" fmla="*/ 0 h 1210962"/>
              <a:gd name="connsiteX2" fmla="*/ 8195119 w 12208043"/>
              <a:gd name="connsiteY2" fmla="*/ 523008 h 1210962"/>
              <a:gd name="connsiteX3" fmla="*/ 8718128 w 12208043"/>
              <a:gd name="connsiteY3" fmla="*/ 0 h 1210962"/>
              <a:gd name="connsiteX4" fmla="*/ 12208043 w 12208043"/>
              <a:gd name="connsiteY4" fmla="*/ 0 h 1210962"/>
              <a:gd name="connsiteX5" fmla="*/ 12208043 w 12208043"/>
              <a:gd name="connsiteY5" fmla="*/ 1210962 h 1210962"/>
              <a:gd name="connsiteX6" fmla="*/ 0 w 12208043"/>
              <a:gd name="connsiteY6" fmla="*/ 1210962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8043" h="1210962">
                <a:moveTo>
                  <a:pt x="0" y="0"/>
                </a:moveTo>
                <a:lnTo>
                  <a:pt x="7672111" y="0"/>
                </a:lnTo>
                <a:lnTo>
                  <a:pt x="8195119" y="523008"/>
                </a:lnTo>
                <a:lnTo>
                  <a:pt x="8718128" y="0"/>
                </a:lnTo>
                <a:lnTo>
                  <a:pt x="12208043" y="0"/>
                </a:lnTo>
                <a:lnTo>
                  <a:pt x="12208043" y="1210962"/>
                </a:lnTo>
                <a:lnTo>
                  <a:pt x="0" y="1210962"/>
                </a:lnTo>
                <a:close/>
              </a:path>
            </a:pathLst>
          </a:custGeom>
          <a:solidFill>
            <a:schemeClr val="bg1"/>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pic>
        <p:nvPicPr>
          <p:cNvPr id="26" name="Picture 25">
            <a:extLst>
              <a:ext uri="{FF2B5EF4-FFF2-40B4-BE49-F238E27FC236}">
                <a16:creationId xmlns:a16="http://schemas.microsoft.com/office/drawing/2014/main" id="{19C0D55A-5DF5-774E-A25F-080315DFB7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9" y="5874578"/>
            <a:ext cx="2083956" cy="567645"/>
          </a:xfrm>
          <a:prstGeom prst="rect">
            <a:avLst/>
          </a:prstGeom>
        </p:spPr>
      </p:pic>
      <p:pic>
        <p:nvPicPr>
          <p:cNvPr id="2" name="Picture 1">
            <a:extLst>
              <a:ext uri="{FF2B5EF4-FFF2-40B4-BE49-F238E27FC236}">
                <a16:creationId xmlns:a16="http://schemas.microsoft.com/office/drawing/2014/main" id="{FA7A87D4-C50E-2A47-A4BF-F61B2A2A761E}"/>
              </a:ext>
            </a:extLst>
          </p:cNvPr>
          <p:cNvPicPr>
            <a:picLocks noChangeAspect="1"/>
          </p:cNvPicPr>
          <p:nvPr/>
        </p:nvPicPr>
        <p:blipFill rotWithShape="1">
          <a:blip r:embed="rId4">
            <a:duotone>
              <a:prstClr val="black"/>
              <a:schemeClr val="accent4">
                <a:tint val="45000"/>
                <a:satMod val="400000"/>
              </a:schemeClr>
            </a:duotone>
            <a:lum bright="-12000" contrast="-100000"/>
          </a:blip>
          <a:srcRect l="17821" t="24804" r="17821" b="37942"/>
          <a:stretch/>
        </p:blipFill>
        <p:spPr>
          <a:xfrm>
            <a:off x="5204243" y="4262419"/>
            <a:ext cx="6081860" cy="2286000"/>
          </a:xfrm>
          <a:prstGeom prst="rect">
            <a:avLst/>
          </a:prstGeom>
        </p:spPr>
      </p:pic>
    </p:spTree>
    <p:extLst>
      <p:ext uri="{BB962C8B-B14F-4D97-AF65-F5344CB8AC3E}">
        <p14:creationId xmlns:p14="http://schemas.microsoft.com/office/powerpoint/2010/main" val="16927756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ection - QA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0FE8E-D4A6-3847-9DFC-629EAC3435E5}"/>
              </a:ext>
            </a:extLst>
          </p:cNvPr>
          <p:cNvPicPr>
            <a:picLocks noChangeAspect="1"/>
          </p:cNvPicPr>
          <p:nvPr/>
        </p:nvPicPr>
        <p:blipFill rotWithShape="1">
          <a:blip r:embed="rId2">
            <a:extLst>
              <a:ext uri="{28A0092B-C50C-407E-A947-70E740481C1C}">
                <a14:useLocalDpi xmlns:a14="http://schemas.microsoft.com/office/drawing/2010/main" val="0"/>
              </a:ext>
            </a:extLst>
          </a:blip>
          <a:srcRect l="17348" r="-41"/>
          <a:stretch/>
        </p:blipFill>
        <p:spPr>
          <a:xfrm>
            <a:off x="5675034" y="-7913"/>
            <a:ext cx="6520249" cy="6872873"/>
          </a:xfrm>
          <a:prstGeom prst="rect">
            <a:avLst/>
          </a:prstGeom>
        </p:spPr>
      </p:pic>
      <p:grpSp>
        <p:nvGrpSpPr>
          <p:cNvPr id="8" name="Group 7">
            <a:extLst>
              <a:ext uri="{FF2B5EF4-FFF2-40B4-BE49-F238E27FC236}">
                <a16:creationId xmlns:a16="http://schemas.microsoft.com/office/drawing/2014/main" id="{E72AEA90-96D9-A642-ACBE-0426C08A9C75}"/>
              </a:ext>
            </a:extLst>
          </p:cNvPr>
          <p:cNvGrpSpPr/>
          <p:nvPr/>
        </p:nvGrpSpPr>
        <p:grpSpPr>
          <a:xfrm rot="16200000">
            <a:off x="-388436" y="380524"/>
            <a:ext cx="6872871" cy="6096001"/>
            <a:chOff x="3479176" y="-2146309"/>
            <a:chExt cx="6872871" cy="6096001"/>
          </a:xfrm>
          <a:solidFill>
            <a:srgbClr val="0076A8"/>
          </a:solidFill>
        </p:grpSpPr>
        <p:sp>
          <p:nvSpPr>
            <p:cNvPr id="9" name="Rectangle 8">
              <a:extLst>
                <a:ext uri="{FF2B5EF4-FFF2-40B4-BE49-F238E27FC236}">
                  <a16:creationId xmlns:a16="http://schemas.microsoft.com/office/drawing/2014/main" id="{2619040E-3BF3-A445-A11D-D8576FAF949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8D7B87BD-40F4-CD48-B4E2-F0BE44A121AB}"/>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a:extLst>
              <a:ext uri="{FF2B5EF4-FFF2-40B4-BE49-F238E27FC236}">
                <a16:creationId xmlns:a16="http://schemas.microsoft.com/office/drawing/2014/main" id="{12238E15-8075-2947-84F1-C9DB741B66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350470"/>
            <a:ext cx="2083957" cy="567644"/>
          </a:xfrm>
          <a:prstGeom prst="rect">
            <a:avLst/>
          </a:prstGeom>
        </p:spPr>
      </p:pic>
      <p:pic>
        <p:nvPicPr>
          <p:cNvPr id="13" name="Picture 12">
            <a:extLst>
              <a:ext uri="{FF2B5EF4-FFF2-40B4-BE49-F238E27FC236}">
                <a16:creationId xmlns:a16="http://schemas.microsoft.com/office/drawing/2014/main" id="{533CA88B-18CF-A649-B4A5-B70A1FCC9C9D}"/>
              </a:ext>
            </a:extLst>
          </p:cNvPr>
          <p:cNvPicPr>
            <a:picLocks noChangeAspect="1"/>
          </p:cNvPicPr>
          <p:nvPr/>
        </p:nvPicPr>
        <p:blipFill rotWithShape="1">
          <a:blip r:embed="rId4"/>
          <a:srcRect l="17821" t="24804" r="17821" b="37942"/>
          <a:stretch/>
        </p:blipFill>
        <p:spPr>
          <a:xfrm>
            <a:off x="311403" y="3331635"/>
            <a:ext cx="4414278" cy="1659203"/>
          </a:xfrm>
          <a:prstGeom prst="rect">
            <a:avLst/>
          </a:prstGeom>
        </p:spPr>
      </p:pic>
    </p:spTree>
    <p:extLst>
      <p:ext uri="{BB962C8B-B14F-4D97-AF65-F5344CB8AC3E}">
        <p14:creationId xmlns:p14="http://schemas.microsoft.com/office/powerpoint/2010/main" val="409455261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ection - QA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0FE8E-D4A6-3847-9DFC-629EAC3435E5}"/>
              </a:ext>
            </a:extLst>
          </p:cNvPr>
          <p:cNvPicPr>
            <a:picLocks noChangeAspect="1"/>
          </p:cNvPicPr>
          <p:nvPr/>
        </p:nvPicPr>
        <p:blipFill rotWithShape="1">
          <a:blip r:embed="rId2">
            <a:extLst>
              <a:ext uri="{28A0092B-C50C-407E-A947-70E740481C1C}">
                <a14:useLocalDpi xmlns:a14="http://schemas.microsoft.com/office/drawing/2010/main" val="0"/>
              </a:ext>
            </a:extLst>
          </a:blip>
          <a:srcRect l="17348" r="-41"/>
          <a:stretch/>
        </p:blipFill>
        <p:spPr>
          <a:xfrm>
            <a:off x="5675036" y="-7913"/>
            <a:ext cx="6520249" cy="6872873"/>
          </a:xfrm>
          <a:prstGeom prst="rect">
            <a:avLst/>
          </a:prstGeom>
        </p:spPr>
      </p:pic>
      <p:grpSp>
        <p:nvGrpSpPr>
          <p:cNvPr id="8" name="Group 7">
            <a:extLst>
              <a:ext uri="{FF2B5EF4-FFF2-40B4-BE49-F238E27FC236}">
                <a16:creationId xmlns:a16="http://schemas.microsoft.com/office/drawing/2014/main" id="{E72AEA90-96D9-A642-ACBE-0426C08A9C75}"/>
              </a:ext>
            </a:extLst>
          </p:cNvPr>
          <p:cNvGrpSpPr/>
          <p:nvPr/>
        </p:nvGrpSpPr>
        <p:grpSpPr>
          <a:xfrm rot="16200000">
            <a:off x="-388436" y="380526"/>
            <a:ext cx="6872871" cy="6096001"/>
            <a:chOff x="3479176" y="-2146309"/>
            <a:chExt cx="6872871" cy="6096001"/>
          </a:xfrm>
          <a:solidFill>
            <a:srgbClr val="0076A8"/>
          </a:solidFill>
        </p:grpSpPr>
        <p:sp>
          <p:nvSpPr>
            <p:cNvPr id="9" name="Rectangle 8">
              <a:extLst>
                <a:ext uri="{FF2B5EF4-FFF2-40B4-BE49-F238E27FC236}">
                  <a16:creationId xmlns:a16="http://schemas.microsoft.com/office/drawing/2014/main" id="{2619040E-3BF3-A445-A11D-D8576FAF949A}"/>
                </a:ext>
              </a:extLst>
            </p:cNvPr>
            <p:cNvSpPr/>
            <p:nvPr/>
          </p:nvSpPr>
          <p:spPr>
            <a:xfrm>
              <a:off x="3486135" y="-2146309"/>
              <a:ext cx="6858002" cy="56750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a:extLst>
                <a:ext uri="{FF2B5EF4-FFF2-40B4-BE49-F238E27FC236}">
                  <a16:creationId xmlns:a16="http://schemas.microsoft.com/office/drawing/2014/main" id="{8D7B87BD-40F4-CD48-B4E2-F0BE44A121AB}"/>
                </a:ext>
              </a:extLst>
            </p:cNvPr>
            <p:cNvSpPr/>
            <p:nvPr/>
          </p:nvSpPr>
          <p:spPr>
            <a:xfrm rot="10800000">
              <a:off x="3479176" y="3506428"/>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grpSp>
      <p:pic>
        <p:nvPicPr>
          <p:cNvPr id="11" name="Picture 10">
            <a:extLst>
              <a:ext uri="{FF2B5EF4-FFF2-40B4-BE49-F238E27FC236}">
                <a16:creationId xmlns:a16="http://schemas.microsoft.com/office/drawing/2014/main" id="{12238E15-8075-2947-84F1-C9DB741B66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350470"/>
            <a:ext cx="2083957" cy="567644"/>
          </a:xfrm>
          <a:prstGeom prst="rect">
            <a:avLst/>
          </a:prstGeom>
        </p:spPr>
      </p:pic>
      <p:pic>
        <p:nvPicPr>
          <p:cNvPr id="13" name="Picture 12">
            <a:extLst>
              <a:ext uri="{FF2B5EF4-FFF2-40B4-BE49-F238E27FC236}">
                <a16:creationId xmlns:a16="http://schemas.microsoft.com/office/drawing/2014/main" id="{533CA88B-18CF-A649-B4A5-B70A1FCC9C9D}"/>
              </a:ext>
            </a:extLst>
          </p:cNvPr>
          <p:cNvPicPr>
            <a:picLocks noChangeAspect="1"/>
          </p:cNvPicPr>
          <p:nvPr/>
        </p:nvPicPr>
        <p:blipFill rotWithShape="1">
          <a:blip r:embed="rId4"/>
          <a:srcRect l="17821" t="24804" r="17821" b="37942"/>
          <a:stretch/>
        </p:blipFill>
        <p:spPr>
          <a:xfrm>
            <a:off x="311403" y="3331637"/>
            <a:ext cx="4414279" cy="1659203"/>
          </a:xfrm>
          <a:prstGeom prst="rect">
            <a:avLst/>
          </a:prstGeom>
        </p:spPr>
      </p:pic>
    </p:spTree>
    <p:extLst>
      <p:ext uri="{BB962C8B-B14F-4D97-AF65-F5344CB8AC3E}">
        <p14:creationId xmlns:p14="http://schemas.microsoft.com/office/powerpoint/2010/main" val="409455261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ivider - Thank You">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p:nvSpPr>
        <p:spPr>
          <a:xfrm>
            <a:off x="0" y="2875003"/>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“Thank You” Layouts</a:t>
            </a:r>
          </a:p>
        </p:txBody>
      </p:sp>
    </p:spTree>
    <p:extLst>
      <p:ext uri="{BB962C8B-B14F-4D97-AF65-F5344CB8AC3E}">
        <p14:creationId xmlns:p14="http://schemas.microsoft.com/office/powerpoint/2010/main" val="37871966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hank you - gra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69" y="5235735"/>
            <a:ext cx="3118756" cy="849512"/>
          </a:xfrm>
          <a:prstGeom prst="rect">
            <a:avLst/>
          </a:prstGeom>
        </p:spPr>
      </p:pic>
      <p:pic>
        <p:nvPicPr>
          <p:cNvPr id="8" name="Picture 7" descr="A picture containing text, clock, gauge&#10;&#10;Description automatically generated">
            <a:extLst>
              <a:ext uri="{FF2B5EF4-FFF2-40B4-BE49-F238E27FC236}">
                <a16:creationId xmlns:a16="http://schemas.microsoft.com/office/drawing/2014/main" id="{86D11D3A-A3B9-594B-ACAC-52DFE823B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702B43E0-1CF1-7A41-AC5C-33FEE9D2E27C}"/>
              </a:ext>
            </a:extLst>
          </p:cNvPr>
          <p:cNvSpPr/>
          <p:nvPr/>
        </p:nvSpPr>
        <p:spPr bwMode="gray">
          <a:xfrm rot="5400000">
            <a:off x="7137180" y="5569090"/>
            <a:ext cx="1064871" cy="532435"/>
          </a:xfrm>
          <a:prstGeom prst="triangl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716288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 Custom Photo - Cobrande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sp>
        <p:nvSpPr>
          <p:cNvPr id="8" name="Picture Placeholder 7">
            <a:extLst>
              <a:ext uri="{FF2B5EF4-FFF2-40B4-BE49-F238E27FC236}">
                <a16:creationId xmlns:a16="http://schemas.microsoft.com/office/drawing/2014/main" id="{A146B406-CCD3-EB41-BCBE-062043D4FBD3}"/>
              </a:ext>
            </a:extLst>
          </p:cNvPr>
          <p:cNvSpPr>
            <a:spLocks noGrp="1"/>
          </p:cNvSpPr>
          <p:nvPr>
            <p:ph type="pic" sz="quarter" idx="14"/>
          </p:nvPr>
        </p:nvSpPr>
        <p:spPr>
          <a:xfrm>
            <a:off x="0" y="1049"/>
            <a:ext cx="12192000" cy="3786582"/>
          </a:xfrm>
          <a:custGeom>
            <a:avLst/>
            <a:gdLst>
              <a:gd name="connsiteX0" fmla="*/ 0 w 12192000"/>
              <a:gd name="connsiteY0" fmla="*/ 0 h 3786582"/>
              <a:gd name="connsiteX1" fmla="*/ 12192000 w 12192000"/>
              <a:gd name="connsiteY1" fmla="*/ 0 h 3786582"/>
              <a:gd name="connsiteX2" fmla="*/ 12192000 w 12192000"/>
              <a:gd name="connsiteY2" fmla="*/ 3335538 h 3786582"/>
              <a:gd name="connsiteX3" fmla="*/ 6547044 w 12192000"/>
              <a:gd name="connsiteY3" fmla="*/ 3335538 h 3786582"/>
              <a:gd name="connsiteX4" fmla="*/ 6095999 w 12192000"/>
              <a:gd name="connsiteY4" fmla="*/ 3786582 h 3786582"/>
              <a:gd name="connsiteX5" fmla="*/ 5644955 w 12192000"/>
              <a:gd name="connsiteY5" fmla="*/ 3335538 h 3786582"/>
              <a:gd name="connsiteX6" fmla="*/ 0 w 12192000"/>
              <a:gd name="connsiteY6" fmla="*/ 3335538 h 378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86582">
                <a:moveTo>
                  <a:pt x="0" y="0"/>
                </a:moveTo>
                <a:lnTo>
                  <a:pt x="12192000" y="0"/>
                </a:lnTo>
                <a:lnTo>
                  <a:pt x="12192000" y="3335538"/>
                </a:lnTo>
                <a:lnTo>
                  <a:pt x="6547044" y="3335538"/>
                </a:lnTo>
                <a:lnTo>
                  <a:pt x="6095999" y="3786582"/>
                </a:lnTo>
                <a:lnTo>
                  <a:pt x="5644955" y="3335538"/>
                </a:lnTo>
                <a:lnTo>
                  <a:pt x="0" y="3335538"/>
                </a:lnTo>
                <a:close/>
              </a:path>
            </a:pathLst>
          </a:custGeom>
          <a:solidFill>
            <a:schemeClr val="bg2"/>
          </a:solidFill>
        </p:spPr>
        <p:txBody>
          <a:bodyPr wrap="square">
            <a:noAutofit/>
          </a:bodyPr>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8221AC03-92B1-B34F-8650-9DE95F9297A2}"/>
              </a:ext>
            </a:extLst>
          </p:cNvPr>
          <p:cNvSpPr/>
          <p:nvPr/>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5F5ED7-6B7C-B74A-93B4-EE4457FE67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06421" y="6181670"/>
            <a:ext cx="1892156" cy="515400"/>
          </a:xfrm>
          <a:prstGeom prst="rect">
            <a:avLst/>
          </a:prstGeom>
        </p:spPr>
      </p:pic>
      <p:pic>
        <p:nvPicPr>
          <p:cNvPr id="9" name="Picture 8">
            <a:extLst>
              <a:ext uri="{FF2B5EF4-FFF2-40B4-BE49-F238E27FC236}">
                <a16:creationId xmlns:a16="http://schemas.microsoft.com/office/drawing/2014/main" id="{4F01E1EB-4969-0D43-9CFE-E0312AC38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8573" y="6295840"/>
            <a:ext cx="3040236" cy="337804"/>
          </a:xfrm>
          <a:prstGeom prst="rect">
            <a:avLst/>
          </a:prstGeom>
        </p:spPr>
      </p:pic>
      <p:pic>
        <p:nvPicPr>
          <p:cNvPr id="10" name="Picture 9">
            <a:extLst>
              <a:ext uri="{FF2B5EF4-FFF2-40B4-BE49-F238E27FC236}">
                <a16:creationId xmlns:a16="http://schemas.microsoft.com/office/drawing/2014/main" id="{7B59E000-161A-7048-AF3C-054CA543AA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19899745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hank you - light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69" y="5235735"/>
            <a:ext cx="3118756" cy="849512"/>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7FC4497E-CE29-4045-AB6E-26C5BDCA0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B12BE6F1-965D-A840-AB9C-00E3365D5D7A}"/>
              </a:ext>
            </a:extLst>
          </p:cNvPr>
          <p:cNvSpPr/>
          <p:nvPr/>
        </p:nvSpPr>
        <p:spPr bwMode="gray">
          <a:xfrm rot="5400000">
            <a:off x="7137180" y="5569090"/>
            <a:ext cx="1064871" cy="532435"/>
          </a:xfrm>
          <a:prstGeom prst="triangl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2663888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hank you - blue">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560" y="5596986"/>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3469" y="5235735"/>
            <a:ext cx="3118756" cy="849512"/>
          </a:xfrm>
          <a:prstGeom prst="rect">
            <a:avLst/>
          </a:prstGeom>
        </p:spPr>
      </p:pic>
      <p:sp>
        <p:nvSpPr>
          <p:cNvPr id="7" name="Triangle 6">
            <a:extLst>
              <a:ext uri="{FF2B5EF4-FFF2-40B4-BE49-F238E27FC236}">
                <a16:creationId xmlns:a16="http://schemas.microsoft.com/office/drawing/2014/main" id="{6CB971D6-3E3A-6441-BE6F-9B7D00789C19}"/>
              </a:ext>
            </a:extLst>
          </p:cNvPr>
          <p:cNvSpPr/>
          <p:nvPr/>
        </p:nvSpPr>
        <p:spPr bwMode="gray">
          <a:xfrm rot="5400000">
            <a:off x="7137180" y="5569090"/>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6827177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hank you - te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69" y="5235735"/>
            <a:ext cx="3118756" cy="849512"/>
          </a:xfrm>
          <a:prstGeom prst="rect">
            <a:avLst/>
          </a:prstGeom>
        </p:spPr>
      </p:pic>
      <p:pic>
        <p:nvPicPr>
          <p:cNvPr id="3" name="Picture 2" descr="A picture containing text, clock&#10;&#10;Description automatically generated">
            <a:extLst>
              <a:ext uri="{FF2B5EF4-FFF2-40B4-BE49-F238E27FC236}">
                <a16:creationId xmlns:a16="http://schemas.microsoft.com/office/drawing/2014/main" id="{C6B6B4EF-7E17-D44B-B04C-CB7F2F5AF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0" y="5607127"/>
            <a:ext cx="2961284" cy="466504"/>
          </a:xfrm>
          <a:prstGeom prst="rect">
            <a:avLst/>
          </a:prstGeom>
        </p:spPr>
      </p:pic>
      <p:sp>
        <p:nvSpPr>
          <p:cNvPr id="7" name="Triangle 6">
            <a:extLst>
              <a:ext uri="{FF2B5EF4-FFF2-40B4-BE49-F238E27FC236}">
                <a16:creationId xmlns:a16="http://schemas.microsoft.com/office/drawing/2014/main" id="{56325CB0-63B7-AE45-89D7-8121B56CB8E0}"/>
              </a:ext>
            </a:extLst>
          </p:cNvPr>
          <p:cNvSpPr/>
          <p:nvPr/>
        </p:nvSpPr>
        <p:spPr bwMode="gray">
          <a:xfrm rot="5400000">
            <a:off x="7137180" y="5569090"/>
            <a:ext cx="1064871" cy="532435"/>
          </a:xfrm>
          <a:prstGeom prst="triangle">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334235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hank you -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4" y="2360012"/>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69" y="5235735"/>
            <a:ext cx="3118756" cy="849512"/>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C55C2FDC-3A96-D840-90DE-2424064C8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0" y="5596986"/>
            <a:ext cx="2961284" cy="476645"/>
          </a:xfrm>
          <a:prstGeom prst="rect">
            <a:avLst/>
          </a:prstGeom>
        </p:spPr>
      </p:pic>
      <p:sp>
        <p:nvSpPr>
          <p:cNvPr id="7" name="Triangle 6">
            <a:extLst>
              <a:ext uri="{FF2B5EF4-FFF2-40B4-BE49-F238E27FC236}">
                <a16:creationId xmlns:a16="http://schemas.microsoft.com/office/drawing/2014/main" id="{EE14B43B-06DB-2947-93D6-1FA74E505322}"/>
              </a:ext>
            </a:extLst>
          </p:cNvPr>
          <p:cNvSpPr/>
          <p:nvPr/>
        </p:nvSpPr>
        <p:spPr bwMode="gray">
          <a:xfrm rot="5400000">
            <a:off x="7137180" y="5569090"/>
            <a:ext cx="1064871" cy="532435"/>
          </a:xfrm>
          <a:prstGeom prst="triangl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42155588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hank You - Cobrande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560" y="5596986"/>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p:nvSpPr>
        <p:spPr>
          <a:xfrm>
            <a:off x="0" y="1"/>
            <a:ext cx="74033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7"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0" y="2298457"/>
            <a:ext cx="7403398" cy="1538883"/>
          </a:xfrm>
          <a:prstGeom prst="rect">
            <a:avLst/>
          </a:prstGeom>
          <a:noFill/>
        </p:spPr>
        <p:txBody>
          <a:bodyPr vert="horz" wrap="square" lIns="0" tIns="0" rIns="0" bIns="0" rtlCol="0" anchor="b" anchorCtr="0">
            <a:spAutoFit/>
          </a:bodyPr>
          <a:lstStyle/>
          <a:p>
            <a:pPr algn="ctr">
              <a:spcBef>
                <a:spcPts val="200"/>
              </a:spcBef>
              <a:buSzPct val="100000"/>
            </a:pPr>
            <a:r>
              <a:rPr lang="en-US" sz="100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6014" y="648907"/>
            <a:ext cx="2733666" cy="744618"/>
          </a:xfrm>
          <a:prstGeom prst="rect">
            <a:avLst/>
          </a:prstGeom>
        </p:spPr>
      </p:pic>
      <p:sp>
        <p:nvSpPr>
          <p:cNvPr id="7" name="Triangle 6">
            <a:extLst>
              <a:ext uri="{FF2B5EF4-FFF2-40B4-BE49-F238E27FC236}">
                <a16:creationId xmlns:a16="http://schemas.microsoft.com/office/drawing/2014/main" id="{6CB971D6-3E3A-6441-BE6F-9B7D00789C19}"/>
              </a:ext>
            </a:extLst>
          </p:cNvPr>
          <p:cNvSpPr/>
          <p:nvPr/>
        </p:nvSpPr>
        <p:spPr bwMode="gray">
          <a:xfrm rot="5400000">
            <a:off x="7137180" y="5569090"/>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7">
            <a:extLst>
              <a:ext uri="{FF2B5EF4-FFF2-40B4-BE49-F238E27FC236}">
                <a16:creationId xmlns:a16="http://schemas.microsoft.com/office/drawing/2014/main" id="{A197BB03-4172-2F40-921A-937819667B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72728" y="5128618"/>
            <a:ext cx="3040236" cy="337804"/>
          </a:xfrm>
          <a:prstGeom prst="rect">
            <a:avLst/>
          </a:prstGeom>
        </p:spPr>
      </p:pic>
      <p:pic>
        <p:nvPicPr>
          <p:cNvPr id="9" name="Picture 8">
            <a:extLst>
              <a:ext uri="{FF2B5EF4-FFF2-40B4-BE49-F238E27FC236}">
                <a16:creationId xmlns:a16="http://schemas.microsoft.com/office/drawing/2014/main" id="{801F2AE6-494C-8F44-BBFE-C2B25BC8BA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4641" y="5867946"/>
            <a:ext cx="3416411" cy="344512"/>
          </a:xfrm>
          <a:prstGeom prst="rect">
            <a:avLst/>
          </a:prstGeom>
        </p:spPr>
      </p:pic>
    </p:spTree>
    <p:extLst>
      <p:ext uri="{BB962C8B-B14F-4D97-AF65-F5344CB8AC3E}">
        <p14:creationId xmlns:p14="http://schemas.microsoft.com/office/powerpoint/2010/main" val="29307335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hank you - gra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6" y="2360014"/>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70" y="5235735"/>
            <a:ext cx="3118756" cy="849512"/>
          </a:xfrm>
          <a:prstGeom prst="rect">
            <a:avLst/>
          </a:prstGeom>
        </p:spPr>
      </p:pic>
      <p:pic>
        <p:nvPicPr>
          <p:cNvPr id="8" name="Picture 7" descr="A picture containing text, clock, gauge&#10;&#10;Description automatically generated">
            <a:extLst>
              <a:ext uri="{FF2B5EF4-FFF2-40B4-BE49-F238E27FC236}">
                <a16:creationId xmlns:a16="http://schemas.microsoft.com/office/drawing/2014/main" id="{86D11D3A-A3B9-594B-ACAC-52DFE823B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1" y="5596988"/>
            <a:ext cx="2961284" cy="476645"/>
          </a:xfrm>
          <a:prstGeom prst="rect">
            <a:avLst/>
          </a:prstGeom>
        </p:spPr>
      </p:pic>
      <p:sp>
        <p:nvSpPr>
          <p:cNvPr id="7" name="Triangle 6">
            <a:extLst>
              <a:ext uri="{FF2B5EF4-FFF2-40B4-BE49-F238E27FC236}">
                <a16:creationId xmlns:a16="http://schemas.microsoft.com/office/drawing/2014/main" id="{702B43E0-1CF1-7A41-AC5C-33FEE9D2E27C}"/>
              </a:ext>
            </a:extLst>
          </p:cNvPr>
          <p:cNvSpPr/>
          <p:nvPr/>
        </p:nvSpPr>
        <p:spPr bwMode="gray">
          <a:xfrm rot="5400000">
            <a:off x="7137182" y="5569091"/>
            <a:ext cx="1064871" cy="532435"/>
          </a:xfrm>
          <a:prstGeom prst="triangl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7162887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hank you - light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6" y="2360014"/>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70" y="5235735"/>
            <a:ext cx="3118756" cy="849512"/>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7FC4497E-CE29-4045-AB6E-26C5BDCA0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1" y="5596988"/>
            <a:ext cx="2961284" cy="476645"/>
          </a:xfrm>
          <a:prstGeom prst="rect">
            <a:avLst/>
          </a:prstGeom>
        </p:spPr>
      </p:pic>
      <p:sp>
        <p:nvSpPr>
          <p:cNvPr id="7" name="Triangle 6">
            <a:extLst>
              <a:ext uri="{FF2B5EF4-FFF2-40B4-BE49-F238E27FC236}">
                <a16:creationId xmlns:a16="http://schemas.microsoft.com/office/drawing/2014/main" id="{B12BE6F1-965D-A840-AB9C-00E3365D5D7A}"/>
              </a:ext>
            </a:extLst>
          </p:cNvPr>
          <p:cNvSpPr/>
          <p:nvPr/>
        </p:nvSpPr>
        <p:spPr bwMode="gray">
          <a:xfrm rot="5400000">
            <a:off x="7137182" y="5569091"/>
            <a:ext cx="1064871" cy="532435"/>
          </a:xfrm>
          <a:prstGeom prst="triangl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26638882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hank you - blue">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561" y="5596988"/>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6" y="2360014"/>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3470" y="5235735"/>
            <a:ext cx="3118756" cy="849512"/>
          </a:xfrm>
          <a:prstGeom prst="rect">
            <a:avLst/>
          </a:prstGeom>
        </p:spPr>
      </p:pic>
      <p:sp>
        <p:nvSpPr>
          <p:cNvPr id="7" name="Triangle 6">
            <a:extLst>
              <a:ext uri="{FF2B5EF4-FFF2-40B4-BE49-F238E27FC236}">
                <a16:creationId xmlns:a16="http://schemas.microsoft.com/office/drawing/2014/main" id="{6CB971D6-3E3A-6441-BE6F-9B7D00789C19}"/>
              </a:ext>
            </a:extLst>
          </p:cNvPr>
          <p:cNvSpPr/>
          <p:nvPr/>
        </p:nvSpPr>
        <p:spPr bwMode="gray">
          <a:xfrm rot="5400000">
            <a:off x="7137182" y="5569091"/>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6827177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hank you - te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6" y="2360014"/>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70" y="5235735"/>
            <a:ext cx="3118756" cy="849512"/>
          </a:xfrm>
          <a:prstGeom prst="rect">
            <a:avLst/>
          </a:prstGeom>
        </p:spPr>
      </p:pic>
      <p:pic>
        <p:nvPicPr>
          <p:cNvPr id="3" name="Picture 2" descr="A picture containing text, clock&#10;&#10;Description automatically generated">
            <a:extLst>
              <a:ext uri="{FF2B5EF4-FFF2-40B4-BE49-F238E27FC236}">
                <a16:creationId xmlns:a16="http://schemas.microsoft.com/office/drawing/2014/main" id="{C6B6B4EF-7E17-D44B-B04C-CB7F2F5AF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1" y="5607127"/>
            <a:ext cx="2961284" cy="466504"/>
          </a:xfrm>
          <a:prstGeom prst="rect">
            <a:avLst/>
          </a:prstGeom>
        </p:spPr>
      </p:pic>
      <p:sp>
        <p:nvSpPr>
          <p:cNvPr id="7" name="Triangle 6">
            <a:extLst>
              <a:ext uri="{FF2B5EF4-FFF2-40B4-BE49-F238E27FC236}">
                <a16:creationId xmlns:a16="http://schemas.microsoft.com/office/drawing/2014/main" id="{56325CB0-63B7-AE45-89D7-8121B56CB8E0}"/>
              </a:ext>
            </a:extLst>
          </p:cNvPr>
          <p:cNvSpPr/>
          <p:nvPr/>
        </p:nvSpPr>
        <p:spPr bwMode="gray">
          <a:xfrm rot="5400000">
            <a:off x="7137182" y="5569091"/>
            <a:ext cx="1064871" cy="532435"/>
          </a:xfrm>
          <a:prstGeom prst="triangle">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334235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hank you -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479646" y="2360014"/>
            <a:ext cx="6426407" cy="1477328"/>
          </a:xfrm>
          <a:prstGeom prst="rect">
            <a:avLst/>
          </a:prstGeom>
          <a:noFill/>
        </p:spPr>
        <p:txBody>
          <a:bodyPr vert="horz" wrap="square" lIns="0" tIns="0" rIns="0" bIns="0" rtlCol="0" anchor="b" anchorCtr="0">
            <a:spAutoFit/>
          </a:bodyPr>
          <a:lstStyle/>
          <a:p>
            <a:pPr algn="ctr">
              <a:spcBef>
                <a:spcPts val="200"/>
              </a:spcBef>
              <a:buSzPct val="100000"/>
            </a:pPr>
            <a:r>
              <a:rPr lang="en-US" sz="96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3470" y="5235735"/>
            <a:ext cx="3118756" cy="849512"/>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C55C2FDC-3A96-D840-90DE-2424064C8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561" y="5596988"/>
            <a:ext cx="2961284" cy="476645"/>
          </a:xfrm>
          <a:prstGeom prst="rect">
            <a:avLst/>
          </a:prstGeom>
        </p:spPr>
      </p:pic>
      <p:sp>
        <p:nvSpPr>
          <p:cNvPr id="7" name="Triangle 6">
            <a:extLst>
              <a:ext uri="{FF2B5EF4-FFF2-40B4-BE49-F238E27FC236}">
                <a16:creationId xmlns:a16="http://schemas.microsoft.com/office/drawing/2014/main" id="{EE14B43B-06DB-2947-93D6-1FA74E505322}"/>
              </a:ext>
            </a:extLst>
          </p:cNvPr>
          <p:cNvSpPr/>
          <p:nvPr/>
        </p:nvSpPr>
        <p:spPr bwMode="gray">
          <a:xfrm rot="5400000">
            <a:off x="7137182" y="5569091"/>
            <a:ext cx="1064871" cy="532435"/>
          </a:xfrm>
          <a:prstGeom prst="triangl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42155588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 Side-by-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7C7A7-CBFA-5C47-8E3B-192ED1414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p:nvGrpSpPr>
        <p:grpSpPr>
          <a:xfrm rot="16200000">
            <a:off x="-172311" y="164400"/>
            <a:ext cx="6872871" cy="6528249"/>
            <a:chOff x="3479176" y="-2594599"/>
            <a:chExt cx="6872871" cy="6528249"/>
          </a:xfrm>
          <a:solidFill>
            <a:schemeClr val="bg1"/>
          </a:solidFill>
        </p:grpSpPr>
        <p:sp>
          <p:nvSpPr>
            <p:cNvPr id="20" name="Rectangle 19">
              <a:extLst>
                <a:ext uri="{FF2B5EF4-FFF2-40B4-BE49-F238E27FC236}">
                  <a16:creationId xmlns:a16="http://schemas.microsoft.com/office/drawing/2014/main" id="{2A00F09B-5D01-1E4A-8E16-100F1D7A14EA}"/>
                </a:ext>
              </a:extLst>
            </p:cNvPr>
            <p:cNvSpPr/>
            <p:nvPr/>
          </p:nvSpPr>
          <p:spPr>
            <a:xfrm>
              <a:off x="3486134" y="-2594599"/>
              <a:ext cx="6858002" cy="61233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10800000">
              <a:off x="3479176" y="3490386"/>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596674"/>
            <a:ext cx="4972906" cy="528034"/>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532749"/>
            <a:ext cx="4972906"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5890617"/>
            <a:ext cx="2083956" cy="567645"/>
          </a:xfrm>
          <a:prstGeom prst="rect">
            <a:avLst/>
          </a:prstGeom>
        </p:spPr>
      </p:pic>
    </p:spTree>
    <p:extLst>
      <p:ext uri="{BB962C8B-B14F-4D97-AF65-F5344CB8AC3E}">
        <p14:creationId xmlns:p14="http://schemas.microsoft.com/office/powerpoint/2010/main" val="28792745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hank You - Cobrande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F077715E-B0CB-7645-B07B-F2CDA3BCB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561" y="5596988"/>
            <a:ext cx="2961284" cy="476645"/>
          </a:xfrm>
          <a:prstGeom prst="rect">
            <a:avLst/>
          </a:prstGeom>
        </p:spPr>
      </p:pic>
      <p:sp>
        <p:nvSpPr>
          <p:cNvPr id="16" name="Rectangle 15">
            <a:extLst>
              <a:ext uri="{FF2B5EF4-FFF2-40B4-BE49-F238E27FC236}">
                <a16:creationId xmlns:a16="http://schemas.microsoft.com/office/drawing/2014/main" id="{E913FE6E-2CED-8642-A384-985D2643FDBA}"/>
              </a:ext>
            </a:extLst>
          </p:cNvPr>
          <p:cNvSpPr/>
          <p:nvPr/>
        </p:nvSpPr>
        <p:spPr>
          <a:xfrm>
            <a:off x="0" y="1"/>
            <a:ext cx="74033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7907949" y="734003"/>
            <a:ext cx="3764511" cy="4239050"/>
          </a:xfrm>
          <a:noFill/>
          <a:ln>
            <a:noFill/>
          </a:ln>
        </p:spPr>
        <p:txBody>
          <a:bodyPr bIns="182880" anchor="t" anchorCtr="0">
            <a:noAutofit/>
          </a:bodyPr>
          <a:lstStyle>
            <a:lvl1pPr marL="0" indent="0" algn="ctr">
              <a:lnSpc>
                <a:spcPct val="90000"/>
              </a:lnSpc>
              <a:buNone/>
              <a:defRPr sz="2400" b="0" i="0">
                <a:solidFill>
                  <a:schemeClr val="tx1"/>
                </a:solidFill>
                <a:latin typeface="+mj-lt"/>
                <a:ea typeface="Open Sans" panose="020B0606030504020204" pitchFamily="34" charset="0"/>
                <a:cs typeface="Open Sans" panose="020B0606030504020204" pitchFamily="34" charset="0"/>
              </a:defRPr>
            </a:lvl1pPr>
          </a:lstStyle>
          <a:p>
            <a:pPr lvl="0"/>
            <a:r>
              <a:rPr lang="en-US"/>
              <a:t>Contact Info Here</a:t>
            </a:r>
          </a:p>
        </p:txBody>
      </p:sp>
      <p:sp>
        <p:nvSpPr>
          <p:cNvPr id="19" name="TextBox 18">
            <a:extLst>
              <a:ext uri="{FF2B5EF4-FFF2-40B4-BE49-F238E27FC236}">
                <a16:creationId xmlns:a16="http://schemas.microsoft.com/office/drawing/2014/main" id="{D3B85C60-22FB-9548-9E70-574C2BAB3917}"/>
              </a:ext>
            </a:extLst>
          </p:cNvPr>
          <p:cNvSpPr txBox="1"/>
          <p:nvPr/>
        </p:nvSpPr>
        <p:spPr>
          <a:xfrm>
            <a:off x="0" y="2298457"/>
            <a:ext cx="7403399" cy="1538883"/>
          </a:xfrm>
          <a:prstGeom prst="rect">
            <a:avLst/>
          </a:prstGeom>
          <a:noFill/>
        </p:spPr>
        <p:txBody>
          <a:bodyPr vert="horz" wrap="square" lIns="0" tIns="0" rIns="0" bIns="0" rtlCol="0" anchor="b" anchorCtr="0">
            <a:spAutoFit/>
          </a:bodyPr>
          <a:lstStyle/>
          <a:p>
            <a:pPr algn="ctr">
              <a:spcBef>
                <a:spcPts val="200"/>
              </a:spcBef>
              <a:buSzPct val="100000"/>
            </a:pPr>
            <a:r>
              <a:rPr lang="en-US" sz="10000">
                <a:solidFill>
                  <a:schemeClr val="bg1"/>
                </a:solidFill>
                <a:latin typeface="+mj-lt"/>
              </a:rPr>
              <a:t>Thank you.</a:t>
            </a:r>
          </a:p>
        </p:txBody>
      </p:sp>
      <p:pic>
        <p:nvPicPr>
          <p:cNvPr id="20" name="Picture 19">
            <a:extLst>
              <a:ext uri="{FF2B5EF4-FFF2-40B4-BE49-F238E27FC236}">
                <a16:creationId xmlns:a16="http://schemas.microsoft.com/office/drawing/2014/main" id="{3F921DB1-6469-0C46-81DC-4023AD8848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6013" y="648907"/>
            <a:ext cx="2733667" cy="744618"/>
          </a:xfrm>
          <a:prstGeom prst="rect">
            <a:avLst/>
          </a:prstGeom>
        </p:spPr>
      </p:pic>
      <p:sp>
        <p:nvSpPr>
          <p:cNvPr id="7" name="Triangle 6">
            <a:extLst>
              <a:ext uri="{FF2B5EF4-FFF2-40B4-BE49-F238E27FC236}">
                <a16:creationId xmlns:a16="http://schemas.microsoft.com/office/drawing/2014/main" id="{6CB971D6-3E3A-6441-BE6F-9B7D00789C19}"/>
              </a:ext>
            </a:extLst>
          </p:cNvPr>
          <p:cNvSpPr/>
          <p:nvPr/>
        </p:nvSpPr>
        <p:spPr bwMode="gray">
          <a:xfrm rot="5400000">
            <a:off x="7137182" y="5569091"/>
            <a:ext cx="1064871" cy="532435"/>
          </a:xfrm>
          <a:prstGeom prst="triangle">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Picture 7">
            <a:extLst>
              <a:ext uri="{FF2B5EF4-FFF2-40B4-BE49-F238E27FC236}">
                <a16:creationId xmlns:a16="http://schemas.microsoft.com/office/drawing/2014/main" id="{A197BB03-4172-2F40-921A-937819667B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72729" y="5128618"/>
            <a:ext cx="3040236" cy="337804"/>
          </a:xfrm>
          <a:prstGeom prst="rect">
            <a:avLst/>
          </a:prstGeom>
        </p:spPr>
      </p:pic>
      <p:pic>
        <p:nvPicPr>
          <p:cNvPr id="9" name="Picture 8">
            <a:extLst>
              <a:ext uri="{FF2B5EF4-FFF2-40B4-BE49-F238E27FC236}">
                <a16:creationId xmlns:a16="http://schemas.microsoft.com/office/drawing/2014/main" id="{801F2AE6-494C-8F44-BBFE-C2B25BC8BA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4641" y="5867946"/>
            <a:ext cx="3416411" cy="344512"/>
          </a:xfrm>
          <a:prstGeom prst="rect">
            <a:avLst/>
          </a:prstGeom>
        </p:spPr>
      </p:pic>
    </p:spTree>
    <p:extLst>
      <p:ext uri="{BB962C8B-B14F-4D97-AF65-F5344CB8AC3E}">
        <p14:creationId xmlns:p14="http://schemas.microsoft.com/office/powerpoint/2010/main" val="29307335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 Presentation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Presentation Title Layouts</a:t>
            </a:r>
          </a:p>
        </p:txBody>
      </p:sp>
    </p:spTree>
    <p:extLst>
      <p:ext uri="{BB962C8B-B14F-4D97-AF65-F5344CB8AC3E}">
        <p14:creationId xmlns:p14="http://schemas.microsoft.com/office/powerpoint/2010/main" val="6441944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Cobrande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FD6A456-AC41-B040-831A-5BDF686011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575" t="37576" r="25138" b="36814"/>
          <a:stretch/>
        </p:blipFill>
        <p:spPr>
          <a:xfrm>
            <a:off x="-17385" y="-2097"/>
            <a:ext cx="12207240" cy="3878563"/>
          </a:xfrm>
          <a:prstGeom prst="rect">
            <a:avLst/>
          </a:prstGeom>
        </p:spPr>
      </p:pic>
      <p:sp>
        <p:nvSpPr>
          <p:cNvPr id="9" name="Rectangle 8">
            <a:extLst>
              <a:ext uri="{FF2B5EF4-FFF2-40B4-BE49-F238E27FC236}">
                <a16:creationId xmlns:a16="http://schemas.microsoft.com/office/drawing/2014/main" id="{8F6212D3-D8F5-7A43-BE16-F234425FADCD}"/>
              </a:ext>
            </a:extLst>
          </p:cNvPr>
          <p:cNvSpPr/>
          <p:nvPr userDrawn="1"/>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647311" y="5087486"/>
            <a:ext cx="10974418"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6" name="Picture 5">
            <a:extLst>
              <a:ext uri="{FF2B5EF4-FFF2-40B4-BE49-F238E27FC236}">
                <a16:creationId xmlns:a16="http://schemas.microsoft.com/office/drawing/2014/main" id="{1B9E9851-FFF4-7842-8AE7-8748746636A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106421" y="6181670"/>
            <a:ext cx="1892156" cy="515400"/>
          </a:xfrm>
          <a:prstGeom prst="rect">
            <a:avLst/>
          </a:prstGeom>
        </p:spPr>
      </p:pic>
      <p:pic>
        <p:nvPicPr>
          <p:cNvPr id="7" name="Picture 6">
            <a:extLst>
              <a:ext uri="{FF2B5EF4-FFF2-40B4-BE49-F238E27FC236}">
                <a16:creationId xmlns:a16="http://schemas.microsoft.com/office/drawing/2014/main" id="{C1863886-43FE-DA4C-84C0-BD0B19B4635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8573" y="6295840"/>
            <a:ext cx="3040236" cy="337804"/>
          </a:xfrm>
          <a:prstGeom prst="rect">
            <a:avLst/>
          </a:prstGeom>
        </p:spPr>
      </p:pic>
      <p:pic>
        <p:nvPicPr>
          <p:cNvPr id="8" name="Picture 7">
            <a:extLst>
              <a:ext uri="{FF2B5EF4-FFF2-40B4-BE49-F238E27FC236}">
                <a16:creationId xmlns:a16="http://schemas.microsoft.com/office/drawing/2014/main" id="{FA8510C7-210A-CB46-969C-FC491698BE65}"/>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294573893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descr="A group of people sitting together&#10;&#10;Description automatically generated with low confidence">
            <a:extLst>
              <a:ext uri="{FF2B5EF4-FFF2-40B4-BE49-F238E27FC236}">
                <a16:creationId xmlns:a16="http://schemas.microsoft.com/office/drawing/2014/main" id="{4DF366A9-2426-794B-AAF4-B59A48AEA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674" y="-10391"/>
            <a:ext cx="12261347" cy="4031673"/>
          </a:xfrm>
          <a:prstGeom prst="rect">
            <a:avLst/>
          </a:prstGeom>
        </p:spPr>
      </p:pic>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11" name="Picture 10">
            <a:extLst>
              <a:ext uri="{FF2B5EF4-FFF2-40B4-BE49-F238E27FC236}">
                <a16:creationId xmlns:a16="http://schemas.microsoft.com/office/drawing/2014/main" id="{611B59BB-6CD1-2040-B288-24BA0AFE811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617983" y="5866099"/>
            <a:ext cx="2083956" cy="567645"/>
          </a:xfrm>
          <a:prstGeom prst="rect">
            <a:avLst/>
          </a:prstGeom>
        </p:spPr>
      </p:pic>
    </p:spTree>
    <p:extLst>
      <p:ext uri="{BB962C8B-B14F-4D97-AF65-F5344CB8AC3E}">
        <p14:creationId xmlns:p14="http://schemas.microsoft.com/office/powerpoint/2010/main" val="3332451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CCF9134B-6278-5746-87A3-6425FAE34B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926" t="37727" r="24906" b="37121"/>
          <a:stretch/>
        </p:blipFill>
        <p:spPr>
          <a:xfrm>
            <a:off x="-21782" y="-12488"/>
            <a:ext cx="12216384" cy="3819058"/>
          </a:xfrm>
          <a:prstGeom prst="rect">
            <a:avLst/>
          </a:prstGeom>
        </p:spPr>
      </p:pic>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647311" y="5087486"/>
            <a:ext cx="8400436"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11" name="Picture 10">
            <a:extLst>
              <a:ext uri="{FF2B5EF4-FFF2-40B4-BE49-F238E27FC236}">
                <a16:creationId xmlns:a16="http://schemas.microsoft.com/office/drawing/2014/main" id="{611B59BB-6CD1-2040-B288-24BA0AFE811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617983" y="5866099"/>
            <a:ext cx="2083956" cy="567645"/>
          </a:xfrm>
          <a:prstGeom prst="rect">
            <a:avLst/>
          </a:prstGeom>
        </p:spPr>
      </p:pic>
    </p:spTree>
    <p:extLst>
      <p:ext uri="{BB962C8B-B14F-4D97-AF65-F5344CB8AC3E}">
        <p14:creationId xmlns:p14="http://schemas.microsoft.com/office/powerpoint/2010/main" val="1265778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 Cobranded">
    <p:spTree>
      <p:nvGrpSpPr>
        <p:cNvPr id="1" name=""/>
        <p:cNvGrpSpPr/>
        <p:nvPr/>
      </p:nvGrpSpPr>
      <p:grpSpPr>
        <a:xfrm>
          <a:off x="0" y="0"/>
          <a:ext cx="0" cy="0"/>
          <a:chOff x="0" y="0"/>
          <a:chExt cx="0" cy="0"/>
        </a:xfrm>
      </p:grpSpPr>
      <p:pic>
        <p:nvPicPr>
          <p:cNvPr id="3" name="Picture 2" descr="A group of people wearing masks&#10;&#10;Description automatically generated with low confidence">
            <a:extLst>
              <a:ext uri="{FF2B5EF4-FFF2-40B4-BE49-F238E27FC236}">
                <a16:creationId xmlns:a16="http://schemas.microsoft.com/office/drawing/2014/main" id="{8928DBF6-F1B6-9F4B-A6EF-F5249173A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691" t="37576" r="25023" b="36814"/>
          <a:stretch/>
        </p:blipFill>
        <p:spPr>
          <a:xfrm>
            <a:off x="-18915" y="-35350"/>
            <a:ext cx="12216384" cy="3881468"/>
          </a:xfrm>
          <a:prstGeom prst="rect">
            <a:avLst/>
          </a:prstGeom>
        </p:spPr>
      </p:pic>
      <p:sp>
        <p:nvSpPr>
          <p:cNvPr id="9" name="Rectangle 8">
            <a:extLst>
              <a:ext uri="{FF2B5EF4-FFF2-40B4-BE49-F238E27FC236}">
                <a16:creationId xmlns:a16="http://schemas.microsoft.com/office/drawing/2014/main" id="{8F6212D3-D8F5-7A43-BE16-F234425FADCD}"/>
              </a:ext>
            </a:extLst>
          </p:cNvPr>
          <p:cNvSpPr/>
          <p:nvPr userDrawn="1"/>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647311" y="5087486"/>
            <a:ext cx="10974418"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6" name="Picture 5">
            <a:extLst>
              <a:ext uri="{FF2B5EF4-FFF2-40B4-BE49-F238E27FC236}">
                <a16:creationId xmlns:a16="http://schemas.microsoft.com/office/drawing/2014/main" id="{1B9E9851-FFF4-7842-8AE7-8748746636A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106421" y="6181670"/>
            <a:ext cx="1892156" cy="515400"/>
          </a:xfrm>
          <a:prstGeom prst="rect">
            <a:avLst/>
          </a:prstGeom>
        </p:spPr>
      </p:pic>
      <p:pic>
        <p:nvPicPr>
          <p:cNvPr id="7" name="Picture 6">
            <a:extLst>
              <a:ext uri="{FF2B5EF4-FFF2-40B4-BE49-F238E27FC236}">
                <a16:creationId xmlns:a16="http://schemas.microsoft.com/office/drawing/2014/main" id="{C1863886-43FE-DA4C-84C0-BD0B19B4635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8573" y="6295840"/>
            <a:ext cx="3040236" cy="337804"/>
          </a:xfrm>
          <a:prstGeom prst="rect">
            <a:avLst/>
          </a:prstGeom>
        </p:spPr>
      </p:pic>
      <p:pic>
        <p:nvPicPr>
          <p:cNvPr id="8" name="Picture 7">
            <a:extLst>
              <a:ext uri="{FF2B5EF4-FFF2-40B4-BE49-F238E27FC236}">
                <a16:creationId xmlns:a16="http://schemas.microsoft.com/office/drawing/2014/main" id="{FA8510C7-210A-CB46-969C-FC491698BE65}"/>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979409" y="6281440"/>
            <a:ext cx="3416411" cy="344512"/>
          </a:xfrm>
          <a:prstGeom prst="rect">
            <a:avLst/>
          </a:prstGeom>
        </p:spPr>
      </p:pic>
    </p:spTree>
    <p:extLst>
      <p:ext uri="{BB962C8B-B14F-4D97-AF65-F5344CB8AC3E}">
        <p14:creationId xmlns:p14="http://schemas.microsoft.com/office/powerpoint/2010/main" val="27411656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 Cobrand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6212D3-D8F5-7A43-BE16-F234425FADCD}"/>
              </a:ext>
            </a:extLst>
          </p:cNvPr>
          <p:cNvSpPr/>
          <p:nvPr userDrawn="1"/>
        </p:nvSpPr>
        <p:spPr>
          <a:xfrm>
            <a:off x="0" y="5999748"/>
            <a:ext cx="12192000" cy="8963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647311" y="5087486"/>
            <a:ext cx="10974418" cy="528034"/>
          </a:xfrm>
        </p:spPr>
        <p:txBody>
          <a:bodyPr tIns="91440">
            <a:no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647310" y="3951193"/>
            <a:ext cx="10974419" cy="1134196"/>
          </a:xfrm>
          <a:noFill/>
          <a:ln>
            <a:noFill/>
          </a:ln>
        </p:spPr>
        <p:txBody>
          <a:bodyPr tIns="182880" bIns="91440" anchor="b" anchorCtr="0">
            <a:noAutofit/>
          </a:bodyPr>
          <a:lstStyle>
            <a:lvl1pPr marL="0" indent="0">
              <a:lnSpc>
                <a:spcPct val="90000"/>
              </a:lnSpc>
              <a:buNone/>
              <a:defRPr sz="3400" b="1" i="0">
                <a:solidFill>
                  <a:schemeClr val="tx2"/>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6" name="Picture 5">
            <a:extLst>
              <a:ext uri="{FF2B5EF4-FFF2-40B4-BE49-F238E27FC236}">
                <a16:creationId xmlns:a16="http://schemas.microsoft.com/office/drawing/2014/main" id="{1B9E9851-FFF4-7842-8AE7-8748746636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106421" y="6181670"/>
            <a:ext cx="1892156" cy="515400"/>
          </a:xfrm>
          <a:prstGeom prst="rect">
            <a:avLst/>
          </a:prstGeom>
        </p:spPr>
      </p:pic>
      <p:pic>
        <p:nvPicPr>
          <p:cNvPr id="7" name="Picture 6">
            <a:extLst>
              <a:ext uri="{FF2B5EF4-FFF2-40B4-BE49-F238E27FC236}">
                <a16:creationId xmlns:a16="http://schemas.microsoft.com/office/drawing/2014/main" id="{C1863886-43FE-DA4C-84C0-BD0B19B4635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28573" y="6295840"/>
            <a:ext cx="3040236" cy="337804"/>
          </a:xfrm>
          <a:prstGeom prst="rect">
            <a:avLst/>
          </a:prstGeom>
        </p:spPr>
      </p:pic>
      <p:pic>
        <p:nvPicPr>
          <p:cNvPr id="8" name="Picture 7">
            <a:extLst>
              <a:ext uri="{FF2B5EF4-FFF2-40B4-BE49-F238E27FC236}">
                <a16:creationId xmlns:a16="http://schemas.microsoft.com/office/drawing/2014/main" id="{FA8510C7-210A-CB46-969C-FC491698BE6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979409" y="6281440"/>
            <a:ext cx="3416411" cy="344512"/>
          </a:xfrm>
          <a:prstGeom prst="rect">
            <a:avLst/>
          </a:prstGeom>
        </p:spPr>
      </p:pic>
      <p:pic>
        <p:nvPicPr>
          <p:cNvPr id="3" name="Picture 2" descr="A group of people in a room&#10;&#10;Description automatically generated with medium confidence">
            <a:extLst>
              <a:ext uri="{FF2B5EF4-FFF2-40B4-BE49-F238E27FC236}">
                <a16:creationId xmlns:a16="http://schemas.microsoft.com/office/drawing/2014/main" id="{F5007AE6-01FA-E844-993F-041C896727A9}"/>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12691" t="37727" r="25023" b="36813"/>
          <a:stretch/>
        </p:blipFill>
        <p:spPr>
          <a:xfrm>
            <a:off x="-13341" y="-2097"/>
            <a:ext cx="12225528" cy="3861391"/>
          </a:xfrm>
          <a:prstGeom prst="rect">
            <a:avLst/>
          </a:prstGeom>
        </p:spPr>
      </p:pic>
    </p:spTree>
    <p:extLst>
      <p:ext uri="{BB962C8B-B14F-4D97-AF65-F5344CB8AC3E}">
        <p14:creationId xmlns:p14="http://schemas.microsoft.com/office/powerpoint/2010/main" val="36701656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Side-by-Side">
    <p:spTree>
      <p:nvGrpSpPr>
        <p:cNvPr id="1" name=""/>
        <p:cNvGrpSpPr/>
        <p:nvPr/>
      </p:nvGrpSpPr>
      <p:grpSpPr>
        <a:xfrm>
          <a:off x="0" y="0"/>
          <a:ext cx="0" cy="0"/>
          <a:chOff x="0" y="0"/>
          <a:chExt cx="0" cy="0"/>
        </a:xfrm>
      </p:grpSpPr>
      <p:pic>
        <p:nvPicPr>
          <p:cNvPr id="10" name="Picture 9" descr="A group of people in a room&#10;&#10;Description automatically generated with medium confidence">
            <a:extLst>
              <a:ext uri="{FF2B5EF4-FFF2-40B4-BE49-F238E27FC236}">
                <a16:creationId xmlns:a16="http://schemas.microsoft.com/office/drawing/2014/main" id="{AE578ADF-9B17-744C-AD88-9E343F3B42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33905" y="0"/>
            <a:ext cx="7960768" cy="6858000"/>
          </a:xfrm>
          <a:prstGeom prst="rect">
            <a:avLst/>
          </a:prstGeom>
        </p:spPr>
      </p:pic>
      <p:grpSp>
        <p:nvGrpSpPr>
          <p:cNvPr id="19" name="Group 18">
            <a:extLst>
              <a:ext uri="{FF2B5EF4-FFF2-40B4-BE49-F238E27FC236}">
                <a16:creationId xmlns:a16="http://schemas.microsoft.com/office/drawing/2014/main" id="{A6E64AC5-23C0-8845-8838-D9E03A070A6E}"/>
              </a:ext>
            </a:extLst>
          </p:cNvPr>
          <p:cNvGrpSpPr/>
          <p:nvPr userDrawn="1"/>
        </p:nvGrpSpPr>
        <p:grpSpPr>
          <a:xfrm rot="16200000">
            <a:off x="-172311" y="164400"/>
            <a:ext cx="6872871" cy="6528249"/>
            <a:chOff x="3479176" y="-2594599"/>
            <a:chExt cx="6872871" cy="6528249"/>
          </a:xfrm>
          <a:solidFill>
            <a:schemeClr val="bg1"/>
          </a:solidFill>
        </p:grpSpPr>
        <p:sp>
          <p:nvSpPr>
            <p:cNvPr id="20" name="Rectangle 19">
              <a:extLst>
                <a:ext uri="{FF2B5EF4-FFF2-40B4-BE49-F238E27FC236}">
                  <a16:creationId xmlns:a16="http://schemas.microsoft.com/office/drawing/2014/main" id="{2A00F09B-5D01-1E4A-8E16-100F1D7A14EA}"/>
                </a:ext>
              </a:extLst>
            </p:cNvPr>
            <p:cNvSpPr/>
            <p:nvPr userDrawn="1"/>
          </p:nvSpPr>
          <p:spPr>
            <a:xfrm>
              <a:off x="3486134" y="-2594599"/>
              <a:ext cx="6858002" cy="61233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10800000">
              <a:off x="3479176" y="3490386"/>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grp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596674"/>
            <a:ext cx="4972906" cy="528034"/>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532749"/>
            <a:ext cx="4972906"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5890617"/>
            <a:ext cx="2083956" cy="567645"/>
          </a:xfrm>
          <a:prstGeom prst="rect">
            <a:avLst/>
          </a:prstGeom>
        </p:spPr>
      </p:pic>
    </p:spTree>
    <p:extLst>
      <p:ext uri="{BB962C8B-B14F-4D97-AF65-F5344CB8AC3E}">
        <p14:creationId xmlns:p14="http://schemas.microsoft.com/office/powerpoint/2010/main" val="119185958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Cobranded Side-by-Side">
    <p:spTree>
      <p:nvGrpSpPr>
        <p:cNvPr id="1" name=""/>
        <p:cNvGrpSpPr/>
        <p:nvPr/>
      </p:nvGrpSpPr>
      <p:grpSpPr>
        <a:xfrm>
          <a:off x="0" y="0"/>
          <a:ext cx="0" cy="0"/>
          <a:chOff x="0" y="0"/>
          <a:chExt cx="0" cy="0"/>
        </a:xfrm>
      </p:grpSpPr>
      <p:pic>
        <p:nvPicPr>
          <p:cNvPr id="16" name="Picture 15" descr="A group of people walking&#10;&#10;Description automatically generated with low confidence">
            <a:extLst>
              <a:ext uri="{FF2B5EF4-FFF2-40B4-BE49-F238E27FC236}">
                <a16:creationId xmlns:a16="http://schemas.microsoft.com/office/drawing/2014/main" id="{D8172C06-FEF4-1140-A9E2-A3F40EF986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90503" y="-15553"/>
            <a:ext cx="10756330" cy="6889287"/>
          </a:xfrm>
          <a:prstGeom prst="rect">
            <a:avLst/>
          </a:prstGeom>
        </p:spPr>
      </p:pic>
      <p:grpSp>
        <p:nvGrpSpPr>
          <p:cNvPr id="4" name="Group 3">
            <a:extLst>
              <a:ext uri="{FF2B5EF4-FFF2-40B4-BE49-F238E27FC236}">
                <a16:creationId xmlns:a16="http://schemas.microsoft.com/office/drawing/2014/main" id="{7800517E-AE62-E84A-B52F-B390908EF6A1}"/>
              </a:ext>
            </a:extLst>
          </p:cNvPr>
          <p:cNvGrpSpPr/>
          <p:nvPr userDrawn="1"/>
        </p:nvGrpSpPr>
        <p:grpSpPr>
          <a:xfrm>
            <a:off x="0" y="863"/>
            <a:ext cx="6528250" cy="6872871"/>
            <a:chOff x="0" y="863"/>
            <a:chExt cx="6528250" cy="6872871"/>
          </a:xfrm>
        </p:grpSpPr>
        <p:sp>
          <p:nvSpPr>
            <p:cNvPr id="20" name="Rectangle 19">
              <a:extLst>
                <a:ext uri="{FF2B5EF4-FFF2-40B4-BE49-F238E27FC236}">
                  <a16:creationId xmlns:a16="http://schemas.microsoft.com/office/drawing/2014/main" id="{2A00F09B-5D01-1E4A-8E16-100F1D7A14EA}"/>
                </a:ext>
              </a:extLst>
            </p:cNvPr>
            <p:cNvSpPr/>
            <p:nvPr userDrawn="1"/>
          </p:nvSpPr>
          <p:spPr>
            <a:xfrm rot="16200000">
              <a:off x="-367338" y="376113"/>
              <a:ext cx="6858002" cy="6123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8F13F9-DD0F-4841-B471-798F3453F23A}"/>
                </a:ext>
              </a:extLst>
            </p:cNvPr>
            <p:cNvSpPr/>
            <p:nvPr userDrawn="1"/>
          </p:nvSpPr>
          <p:spPr>
            <a:xfrm>
              <a:off x="0" y="5254753"/>
              <a:ext cx="6084985" cy="1594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userDrawn="1"/>
          </p:nvSpPr>
          <p:spPr>
            <a:xfrm rot="5400000">
              <a:off x="2870182" y="3215667"/>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solidFill>
              <a:schemeClr val="bg1"/>
            </a:solid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0" name="Text Placeholder 29">
            <a:extLst>
              <a:ext uri="{FF2B5EF4-FFF2-40B4-BE49-F238E27FC236}">
                <a16:creationId xmlns:a16="http://schemas.microsoft.com/office/drawing/2014/main" id="{DDE6AACA-8904-7A48-BFF7-ED0AEEA4EC3D}"/>
              </a:ext>
            </a:extLst>
          </p:cNvPr>
          <p:cNvSpPr>
            <a:spLocks noGrp="1"/>
          </p:cNvSpPr>
          <p:nvPr userDrawn="1">
            <p:ph type="body" sz="quarter" idx="13" hasCustomPrompt="1"/>
          </p:nvPr>
        </p:nvSpPr>
        <p:spPr>
          <a:xfrm>
            <a:off x="546948" y="3439395"/>
            <a:ext cx="4972906" cy="528034"/>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userDrawn="1">
            <p:ph type="body" sz="quarter" idx="11" hasCustomPrompt="1"/>
          </p:nvPr>
        </p:nvSpPr>
        <p:spPr>
          <a:xfrm>
            <a:off x="546948" y="2375470"/>
            <a:ext cx="4972906"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6948" y="487067"/>
            <a:ext cx="2083956" cy="567645"/>
          </a:xfrm>
          <a:prstGeom prst="rect">
            <a:avLst/>
          </a:prstGeom>
        </p:spPr>
      </p:pic>
      <p:pic>
        <p:nvPicPr>
          <p:cNvPr id="14" name="Picture 13">
            <a:extLst>
              <a:ext uri="{FF2B5EF4-FFF2-40B4-BE49-F238E27FC236}">
                <a16:creationId xmlns:a16="http://schemas.microsoft.com/office/drawing/2014/main" id="{AF3A6919-FB7F-6E4E-B06B-FA7D60C9983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46948" y="5529474"/>
            <a:ext cx="3040236" cy="337804"/>
          </a:xfrm>
          <a:prstGeom prst="rect">
            <a:avLst/>
          </a:prstGeom>
        </p:spPr>
      </p:pic>
      <p:pic>
        <p:nvPicPr>
          <p:cNvPr id="15" name="Picture 14">
            <a:extLst>
              <a:ext uri="{FF2B5EF4-FFF2-40B4-BE49-F238E27FC236}">
                <a16:creationId xmlns:a16="http://schemas.microsoft.com/office/drawing/2014/main" id="{92CF5A2D-8F2F-864E-91C2-9387B83DB35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546948" y="6141999"/>
            <a:ext cx="3416411" cy="344512"/>
          </a:xfrm>
          <a:prstGeom prst="rect">
            <a:avLst/>
          </a:prstGeom>
        </p:spPr>
      </p:pic>
    </p:spTree>
    <p:extLst>
      <p:ext uri="{BB962C8B-B14F-4D97-AF65-F5344CB8AC3E}">
        <p14:creationId xmlns:p14="http://schemas.microsoft.com/office/powerpoint/2010/main" val="4976937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 - Title +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Title + Content Layouts</a:t>
            </a:r>
          </a:p>
        </p:txBody>
      </p:sp>
    </p:spTree>
    <p:extLst>
      <p:ext uri="{BB962C8B-B14F-4D97-AF65-F5344CB8AC3E}">
        <p14:creationId xmlns:p14="http://schemas.microsoft.com/office/powerpoint/2010/main" val="13520406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 Cobranded Side-by-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7C7A7-CBFA-5C47-8E3B-192ED14140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7912"/>
            <a:ext cx="7010400" cy="6858000"/>
          </a:xfrm>
          <a:prstGeom prst="rect">
            <a:avLst/>
          </a:prstGeom>
        </p:spPr>
      </p:pic>
      <p:sp>
        <p:nvSpPr>
          <p:cNvPr id="20" name="Rectangle 19">
            <a:extLst>
              <a:ext uri="{FF2B5EF4-FFF2-40B4-BE49-F238E27FC236}">
                <a16:creationId xmlns:a16="http://schemas.microsoft.com/office/drawing/2014/main" id="{2A00F09B-5D01-1E4A-8E16-100F1D7A14EA}"/>
              </a:ext>
            </a:extLst>
          </p:cNvPr>
          <p:cNvSpPr/>
          <p:nvPr/>
        </p:nvSpPr>
        <p:spPr>
          <a:xfrm rot="16200000">
            <a:off x="-367338" y="383162"/>
            <a:ext cx="6858002" cy="6123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8F13F9-DD0F-4841-B471-798F3453F23A}"/>
              </a:ext>
            </a:extLst>
          </p:cNvPr>
          <p:cNvSpPr/>
          <p:nvPr/>
        </p:nvSpPr>
        <p:spPr>
          <a:xfrm>
            <a:off x="-9092" y="5286310"/>
            <a:ext cx="6084985" cy="1594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99E385D-4911-A344-8CF1-FC3AF6CCBF7F}"/>
              </a:ext>
            </a:extLst>
          </p:cNvPr>
          <p:cNvSpPr/>
          <p:nvPr/>
        </p:nvSpPr>
        <p:spPr>
          <a:xfrm rot="5400000">
            <a:off x="2870182" y="3222716"/>
            <a:ext cx="6872871" cy="443264"/>
          </a:xfrm>
          <a:custGeom>
            <a:avLst/>
            <a:gdLst>
              <a:gd name="connsiteX0" fmla="*/ 12192001 w 12192001"/>
              <a:gd name="connsiteY0" fmla="*/ 1672885 h 1672885"/>
              <a:gd name="connsiteX1" fmla="*/ 0 w 12192001"/>
              <a:gd name="connsiteY1" fmla="*/ 1672885 h 1672885"/>
              <a:gd name="connsiteX2" fmla="*/ 0 w 12192001"/>
              <a:gd name="connsiteY2" fmla="*/ 443264 h 1672885"/>
              <a:gd name="connsiteX3" fmla="*/ 5540997 w 12192001"/>
              <a:gd name="connsiteY3" fmla="*/ 443264 h 1672885"/>
              <a:gd name="connsiteX4" fmla="*/ 6096001 w 12192001"/>
              <a:gd name="connsiteY4" fmla="*/ 0 h 1672885"/>
              <a:gd name="connsiteX5" fmla="*/ 6651005 w 12192001"/>
              <a:gd name="connsiteY5" fmla="*/ 443264 h 1672885"/>
              <a:gd name="connsiteX6" fmla="*/ 12192001 w 12192001"/>
              <a:gd name="connsiteY6" fmla="*/ 443264 h 1672885"/>
              <a:gd name="connsiteX0" fmla="*/ 0 w 12192001"/>
              <a:gd name="connsiteY0" fmla="*/ 1672885 h 1764325"/>
              <a:gd name="connsiteX1" fmla="*/ 0 w 12192001"/>
              <a:gd name="connsiteY1" fmla="*/ 443264 h 1764325"/>
              <a:gd name="connsiteX2" fmla="*/ 5540997 w 12192001"/>
              <a:gd name="connsiteY2" fmla="*/ 443264 h 1764325"/>
              <a:gd name="connsiteX3" fmla="*/ 6096001 w 12192001"/>
              <a:gd name="connsiteY3" fmla="*/ 0 h 1764325"/>
              <a:gd name="connsiteX4" fmla="*/ 6651005 w 12192001"/>
              <a:gd name="connsiteY4" fmla="*/ 443264 h 1764325"/>
              <a:gd name="connsiteX5" fmla="*/ 12192001 w 12192001"/>
              <a:gd name="connsiteY5" fmla="*/ 443264 h 1764325"/>
              <a:gd name="connsiteX6" fmla="*/ 12192001 w 12192001"/>
              <a:gd name="connsiteY6" fmla="*/ 1672885 h 1764325"/>
              <a:gd name="connsiteX7" fmla="*/ 91440 w 12192001"/>
              <a:gd name="connsiteY7" fmla="*/ 1764325 h 176432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6" fmla="*/ 12192001 w 12192001"/>
              <a:gd name="connsiteY6" fmla="*/ 1672885 h 1672885"/>
              <a:gd name="connsiteX0" fmla="*/ 0 w 12192001"/>
              <a:gd name="connsiteY0" fmla="*/ 1672885 h 1672885"/>
              <a:gd name="connsiteX1" fmla="*/ 0 w 12192001"/>
              <a:gd name="connsiteY1" fmla="*/ 443264 h 1672885"/>
              <a:gd name="connsiteX2" fmla="*/ 5540997 w 12192001"/>
              <a:gd name="connsiteY2" fmla="*/ 443264 h 1672885"/>
              <a:gd name="connsiteX3" fmla="*/ 6096001 w 12192001"/>
              <a:gd name="connsiteY3" fmla="*/ 0 h 1672885"/>
              <a:gd name="connsiteX4" fmla="*/ 6651005 w 12192001"/>
              <a:gd name="connsiteY4" fmla="*/ 443264 h 1672885"/>
              <a:gd name="connsiteX5" fmla="*/ 12192001 w 12192001"/>
              <a:gd name="connsiteY5" fmla="*/ 443264 h 1672885"/>
              <a:gd name="connsiteX0" fmla="*/ 0 w 12192001"/>
              <a:gd name="connsiteY0" fmla="*/ 443264 h 443264"/>
              <a:gd name="connsiteX1" fmla="*/ 5540997 w 12192001"/>
              <a:gd name="connsiteY1" fmla="*/ 443264 h 443264"/>
              <a:gd name="connsiteX2" fmla="*/ 6096001 w 12192001"/>
              <a:gd name="connsiteY2" fmla="*/ 0 h 443264"/>
              <a:gd name="connsiteX3" fmla="*/ 6651005 w 12192001"/>
              <a:gd name="connsiteY3" fmla="*/ 443264 h 443264"/>
              <a:gd name="connsiteX4" fmla="*/ 12192001 w 12192001"/>
              <a:gd name="connsiteY4" fmla="*/ 443264 h 443264"/>
              <a:gd name="connsiteX0" fmla="*/ 0 w 8712823"/>
              <a:gd name="connsiteY0" fmla="*/ 443264 h 443264"/>
              <a:gd name="connsiteX1" fmla="*/ 5540997 w 8712823"/>
              <a:gd name="connsiteY1" fmla="*/ 443264 h 443264"/>
              <a:gd name="connsiteX2" fmla="*/ 6096001 w 8712823"/>
              <a:gd name="connsiteY2" fmla="*/ 0 h 443264"/>
              <a:gd name="connsiteX3" fmla="*/ 6651005 w 8712823"/>
              <a:gd name="connsiteY3" fmla="*/ 443264 h 443264"/>
              <a:gd name="connsiteX4" fmla="*/ 8712823 w 8712823"/>
              <a:gd name="connsiteY4" fmla="*/ 443264 h 443264"/>
              <a:gd name="connsiteX0" fmla="*/ 0 w 6872872"/>
              <a:gd name="connsiteY0" fmla="*/ 443264 h 443264"/>
              <a:gd name="connsiteX1" fmla="*/ 3701046 w 6872872"/>
              <a:gd name="connsiteY1" fmla="*/ 443264 h 443264"/>
              <a:gd name="connsiteX2" fmla="*/ 4256050 w 6872872"/>
              <a:gd name="connsiteY2" fmla="*/ 0 h 443264"/>
              <a:gd name="connsiteX3" fmla="*/ 4811054 w 6872872"/>
              <a:gd name="connsiteY3" fmla="*/ 443264 h 443264"/>
              <a:gd name="connsiteX4" fmla="*/ 6872872 w 6872872"/>
              <a:gd name="connsiteY4" fmla="*/ 443264 h 443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872" h="443264">
                <a:moveTo>
                  <a:pt x="0" y="443264"/>
                </a:moveTo>
                <a:lnTo>
                  <a:pt x="3701046" y="443264"/>
                </a:lnTo>
                <a:lnTo>
                  <a:pt x="4256050" y="0"/>
                </a:lnTo>
                <a:lnTo>
                  <a:pt x="4811054" y="443264"/>
                </a:lnTo>
                <a:lnTo>
                  <a:pt x="6872872" y="443264"/>
                </a:lnTo>
              </a:path>
            </a:pathLst>
          </a:custGeom>
          <a:solidFill>
            <a:schemeClr val="bg1"/>
          </a:solidFill>
          <a:ln w="730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Text Placeholder 29">
            <a:extLst>
              <a:ext uri="{FF2B5EF4-FFF2-40B4-BE49-F238E27FC236}">
                <a16:creationId xmlns:a16="http://schemas.microsoft.com/office/drawing/2014/main" id="{DDE6AACA-8904-7A48-BFF7-ED0AEEA4EC3D}"/>
              </a:ext>
            </a:extLst>
          </p:cNvPr>
          <p:cNvSpPr>
            <a:spLocks noGrp="1"/>
          </p:cNvSpPr>
          <p:nvPr>
            <p:ph type="body" sz="quarter" idx="13" hasCustomPrompt="1"/>
          </p:nvPr>
        </p:nvSpPr>
        <p:spPr>
          <a:xfrm>
            <a:off x="546948" y="3439395"/>
            <a:ext cx="4972906" cy="528034"/>
          </a:xfrm>
        </p:spPr>
        <p:txBody>
          <a:bodyPr tIns="182880">
            <a:spAutoFit/>
          </a:bodyPr>
          <a:lstStyle>
            <a:lvl1pPr marL="0" indent="0" algn="l">
              <a:buNone/>
              <a:defRPr sz="2000">
                <a:solidFill>
                  <a:schemeClr val="tx1"/>
                </a:solidFill>
                <a:latin typeface="+mj-lt"/>
                <a:ea typeface="Open Sans" panose="020B0606030504020204" pitchFamily="34" charset="0"/>
                <a:cs typeface="Open Sans" panose="020B0606030504020204" pitchFamily="34" charset="0"/>
              </a:defRPr>
            </a:lvl1pPr>
          </a:lstStyle>
          <a:p>
            <a:pPr lvl="0"/>
            <a:r>
              <a:rPr lang="en-US"/>
              <a:t>Presenter Name(s)</a:t>
            </a:r>
          </a:p>
        </p:txBody>
      </p:sp>
      <p:sp>
        <p:nvSpPr>
          <p:cNvPr id="26" name="Text Placeholder 25">
            <a:extLst>
              <a:ext uri="{FF2B5EF4-FFF2-40B4-BE49-F238E27FC236}">
                <a16:creationId xmlns:a16="http://schemas.microsoft.com/office/drawing/2014/main" id="{E20ED831-96AC-D04A-80D6-E72B517693F6}"/>
              </a:ext>
            </a:extLst>
          </p:cNvPr>
          <p:cNvSpPr>
            <a:spLocks noGrp="1"/>
          </p:cNvSpPr>
          <p:nvPr>
            <p:ph type="body" sz="quarter" idx="11" hasCustomPrompt="1"/>
          </p:nvPr>
        </p:nvSpPr>
        <p:spPr>
          <a:xfrm>
            <a:off x="546948" y="2375470"/>
            <a:ext cx="4972906" cy="1061829"/>
          </a:xfrm>
          <a:noFill/>
          <a:ln>
            <a:noFill/>
          </a:ln>
        </p:spPr>
        <p:txBody>
          <a:bodyPr bIns="182880" anchor="b" anchorCtr="0">
            <a:spAutoFit/>
          </a:bodyPr>
          <a:lstStyle>
            <a:lvl1pPr marL="0" indent="0">
              <a:lnSpc>
                <a:spcPct val="90000"/>
              </a:lnSpc>
              <a:buNone/>
              <a:defRPr sz="3000" b="1" i="0">
                <a:solidFill>
                  <a:schemeClr val="tx1"/>
                </a:solidFill>
                <a:latin typeface="+mj-lt"/>
                <a:ea typeface="Open Sans" panose="020B0606030504020204" pitchFamily="34" charset="0"/>
                <a:cs typeface="Open Sans" panose="020B0606030504020204" pitchFamily="34" charset="0"/>
              </a:defRPr>
            </a:lvl1pPr>
          </a:lstStyle>
          <a:p>
            <a:pPr lvl="0"/>
            <a:r>
              <a:rPr lang="en-US"/>
              <a:t>Title Goes Here</a:t>
            </a:r>
          </a:p>
        </p:txBody>
      </p:sp>
      <p:pic>
        <p:nvPicPr>
          <p:cNvPr id="9" name="Picture 8">
            <a:extLst>
              <a:ext uri="{FF2B5EF4-FFF2-40B4-BE49-F238E27FC236}">
                <a16:creationId xmlns:a16="http://schemas.microsoft.com/office/drawing/2014/main" id="{529504C0-0B4A-2048-AC89-B117795AF0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948" y="487067"/>
            <a:ext cx="2083956" cy="567645"/>
          </a:xfrm>
          <a:prstGeom prst="rect">
            <a:avLst/>
          </a:prstGeom>
        </p:spPr>
      </p:pic>
      <p:pic>
        <p:nvPicPr>
          <p:cNvPr id="14" name="Picture 13">
            <a:extLst>
              <a:ext uri="{FF2B5EF4-FFF2-40B4-BE49-F238E27FC236}">
                <a16:creationId xmlns:a16="http://schemas.microsoft.com/office/drawing/2014/main" id="{AF3A6919-FB7F-6E4E-B06B-FA7D60C998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948" y="5586152"/>
            <a:ext cx="3040236" cy="337804"/>
          </a:xfrm>
          <a:prstGeom prst="rect">
            <a:avLst/>
          </a:prstGeom>
        </p:spPr>
      </p:pic>
      <p:pic>
        <p:nvPicPr>
          <p:cNvPr id="15" name="Picture 14">
            <a:extLst>
              <a:ext uri="{FF2B5EF4-FFF2-40B4-BE49-F238E27FC236}">
                <a16:creationId xmlns:a16="http://schemas.microsoft.com/office/drawing/2014/main" id="{92CF5A2D-8F2F-864E-91C2-9387B83DB3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6948" y="6198677"/>
            <a:ext cx="3416411" cy="344512"/>
          </a:xfrm>
          <a:prstGeom prst="rect">
            <a:avLst/>
          </a:prstGeom>
        </p:spPr>
      </p:pic>
    </p:spTree>
    <p:extLst>
      <p:ext uri="{BB962C8B-B14F-4D97-AF65-F5344CB8AC3E}">
        <p14:creationId xmlns:p14="http://schemas.microsoft.com/office/powerpoint/2010/main" val="338320003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0"/>
            <a:ext cx="10847294" cy="1210961"/>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3" y="1210961"/>
            <a:ext cx="8583942" cy="5285981"/>
          </a:xfrm>
          <a:prstGeom prst="rect">
            <a:avLst/>
          </a:prstGeom>
        </p:spPr>
        <p:txBody>
          <a:bodyPr vert="horz" lIns="0" tIns="457200" rIns="0" bIns="0" rtlCol="0">
            <a:noAutofit/>
          </a:bodyPr>
          <a:lstStyle>
            <a:lvl1pPr>
              <a:spcBef>
                <a:spcPts val="1400"/>
              </a:spcBef>
              <a:spcAft>
                <a:spcPts val="600"/>
              </a:spcAft>
              <a:defRPr lang="en-US" noProof="0"/>
            </a:lvl1pPr>
            <a:lvl2pPr>
              <a:spcBef>
                <a:spcPts val="600"/>
              </a:spcBef>
              <a:spcAft>
                <a:spcPts val="400"/>
              </a:spcAft>
              <a:defRPr lang="en-US" noProof="0"/>
            </a:lvl2pPr>
            <a:lvl3pPr>
              <a:spcBef>
                <a:spcPts val="400"/>
              </a:spcBef>
              <a:spcAft>
                <a:spcPts val="600"/>
              </a:spcAft>
              <a:defRPr lang="en-US" noProof="0"/>
            </a:lvl3pPr>
            <a:lvl4pPr>
              <a:defRPr lang="en-US" noProof="0"/>
            </a:lvl4pPr>
            <a:lvl5pPr>
              <a:defRPr lang="en-US" noProof="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882619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ight 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40FE542-73FB-2647-BE1F-C06BA72B7123}"/>
              </a:ext>
            </a:extLst>
          </p:cNvPr>
          <p:cNvGrpSpPr/>
          <p:nvPr userDrawn="1"/>
        </p:nvGrpSpPr>
        <p:grpSpPr>
          <a:xfrm>
            <a:off x="-4522" y="0"/>
            <a:ext cx="12208043" cy="1743397"/>
            <a:chOff x="-4522" y="0"/>
            <a:chExt cx="12208043" cy="1743397"/>
          </a:xfrm>
          <a:solidFill>
            <a:schemeClr val="accent1">
              <a:lumMod val="20000"/>
              <a:lumOff val="80000"/>
            </a:schemeClr>
          </a:solidFill>
        </p:grpSpPr>
        <p:sp>
          <p:nvSpPr>
            <p:cNvPr id="8" name="Rectangle 7">
              <a:extLst>
                <a:ext uri="{FF2B5EF4-FFF2-40B4-BE49-F238E27FC236}">
                  <a16:creationId xmlns:a16="http://schemas.microsoft.com/office/drawing/2014/main" id="{A45DC6C5-C6FE-DF42-90D4-C21C29106BE2}"/>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riangle 8">
              <a:extLst>
                <a:ext uri="{FF2B5EF4-FFF2-40B4-BE49-F238E27FC236}">
                  <a16:creationId xmlns:a16="http://schemas.microsoft.com/office/drawing/2014/main" id="{429EC67B-2DB8-A241-9961-831B5A9209AE}"/>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1"/>
            <a:ext cx="10847294" cy="1210958"/>
          </a:xfrm>
        </p:spPr>
        <p:txBody>
          <a:bodyPr bIns="91440"/>
          <a:lstStyle>
            <a:lvl1pPr>
              <a:defRPr>
                <a:solidFill>
                  <a:schemeClr val="tx1"/>
                </a:solidFill>
              </a:defRPr>
            </a:lvl1pPr>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3" y="1210958"/>
            <a:ext cx="8583942" cy="5285987"/>
          </a:xfrm>
          <a:prstGeom prst="rect">
            <a:avLst/>
          </a:prstGeom>
        </p:spPr>
        <p:txBody>
          <a:bodyPr vert="horz" lIns="0" tIns="45720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Picture 11">
            <a:extLst>
              <a:ext uri="{FF2B5EF4-FFF2-40B4-BE49-F238E27FC236}">
                <a16:creationId xmlns:a16="http://schemas.microsoft.com/office/drawing/2014/main" id="{BE13A7B6-6711-2F4F-8227-14DB89429FD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6273145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Plain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452176" y="0"/>
            <a:ext cx="11067471" cy="1210962"/>
          </a:xfrm>
        </p:spPr>
        <p:txBody>
          <a:bodyPr/>
          <a:lstStyle>
            <a:lvl1pPr>
              <a:defRPr>
                <a:solidFill>
                  <a:schemeClr val="tx2"/>
                </a:solidFill>
              </a:defRPr>
            </a:lvl1pPr>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3" y="1210962"/>
            <a:ext cx="8583942" cy="4866052"/>
          </a:xfrm>
          <a:prstGeom prst="rect">
            <a:avLst/>
          </a:prstGeom>
        </p:spPr>
        <p:txBody>
          <a:bodyPr vert="horz" lIns="0" tIns="27432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a:extLst>
              <a:ext uri="{FF2B5EF4-FFF2-40B4-BE49-F238E27FC236}">
                <a16:creationId xmlns:a16="http://schemas.microsoft.com/office/drawing/2014/main" id="{64CF1842-A1E5-7645-A0CA-6538DC7C263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103993618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085253EE-F566-5440-9A05-BA3B9E893BA3}"/>
              </a:ext>
            </a:extLst>
          </p:cNvPr>
          <p:cNvSpPr>
            <a:spLocks noGrp="1"/>
          </p:cNvSpPr>
          <p:nvPr>
            <p:ph type="tbl" sz="quarter" idx="10"/>
          </p:nvPr>
        </p:nvSpPr>
        <p:spPr>
          <a:xfrm>
            <a:off x="672353" y="1790380"/>
            <a:ext cx="8583942" cy="4706562"/>
          </a:xfrm>
          <a:noFill/>
        </p:spPr>
        <p:txBody>
          <a:bodyPr/>
          <a:lstStyle>
            <a:lvl1pPr marL="0" indent="0">
              <a:buNone/>
              <a:defRPr sz="1800">
                <a:solidFill>
                  <a:schemeClr val="tx1"/>
                </a:solidFill>
              </a:defRPr>
            </a:lvl1pPr>
          </a:lstStyle>
          <a:p>
            <a:endParaRPr lang="en-US"/>
          </a:p>
        </p:txBody>
      </p:sp>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0"/>
            <a:ext cx="10847294" cy="1210961"/>
          </a:xfrm>
        </p:spPr>
        <p:txBody>
          <a:bodyPr bIns="91440"/>
          <a:lstStyle/>
          <a:p>
            <a:r>
              <a:rPr lang="en-US"/>
              <a:t>Click to edit Master title style</a:t>
            </a:r>
          </a:p>
        </p:txBody>
      </p:sp>
    </p:spTree>
    <p:extLst>
      <p:ext uri="{BB962C8B-B14F-4D97-AF65-F5344CB8AC3E}">
        <p14:creationId xmlns:p14="http://schemas.microsoft.com/office/powerpoint/2010/main" val="205009081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0"/>
            <a:ext cx="10847294" cy="1210962"/>
          </a:xfrm>
        </p:spPr>
        <p:txBody>
          <a:bodyPr bIns="91440"/>
          <a:lstStyle/>
          <a:p>
            <a:r>
              <a:rPr lang="en-US"/>
              <a:t>Click to edit Master title style</a:t>
            </a:r>
          </a:p>
        </p:txBody>
      </p:sp>
      <p:sp>
        <p:nvSpPr>
          <p:cNvPr id="11" name="Text Placeholder 18">
            <a:extLst>
              <a:ext uri="{FF2B5EF4-FFF2-40B4-BE49-F238E27FC236}">
                <a16:creationId xmlns:a16="http://schemas.microsoft.com/office/drawing/2014/main" id="{2FC3F427-B107-574F-BD3C-7200648D367D}"/>
              </a:ext>
            </a:extLst>
          </p:cNvPr>
          <p:cNvSpPr>
            <a:spLocks noGrp="1"/>
          </p:cNvSpPr>
          <p:nvPr>
            <p:ph idx="1"/>
          </p:nvPr>
        </p:nvSpPr>
        <p:spPr>
          <a:xfrm>
            <a:off x="672354" y="1210962"/>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50" indent="-158750">
              <a:spcBef>
                <a:spcPts val="600"/>
              </a:spcBef>
              <a:spcAft>
                <a:spcPts val="400"/>
              </a:spcAft>
              <a:buFont typeface="Arial" panose="020B0604020202020204" pitchFamily="34" charset="0"/>
              <a:buChar char="•"/>
              <a:tabLst/>
              <a:defRPr lang="en-US" noProof="0"/>
            </a:lvl2pPr>
            <a:lvl3pPr marL="809625" indent="-222250">
              <a:spcBef>
                <a:spcPts val="300"/>
              </a:spcBef>
              <a:spcAft>
                <a:spcPts val="300"/>
              </a:spcAft>
              <a:buFont typeface="System Font Regular"/>
              <a:buChar char="–"/>
              <a:tabLst/>
              <a:defRPr lang="en-US" i="0" noProof="0"/>
            </a:lvl3pPr>
            <a:lvl4pPr marL="1095375" indent="0">
              <a:buNone/>
              <a:tabLst/>
              <a:defRPr lang="en-US" i="1" noProof="0"/>
            </a:lvl4pPr>
            <a:lvl5pPr marL="1666875" indent="0">
              <a:tabLst/>
              <a:defRPr lang="en-US" noProof="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18">
            <a:extLst>
              <a:ext uri="{FF2B5EF4-FFF2-40B4-BE49-F238E27FC236}">
                <a16:creationId xmlns:a16="http://schemas.microsoft.com/office/drawing/2014/main" id="{4CE188F5-6A7A-064E-A148-B6C8AA4D8EFF}"/>
              </a:ext>
            </a:extLst>
          </p:cNvPr>
          <p:cNvSpPr>
            <a:spLocks noGrp="1"/>
          </p:cNvSpPr>
          <p:nvPr>
            <p:ph idx="10"/>
          </p:nvPr>
        </p:nvSpPr>
        <p:spPr>
          <a:xfrm>
            <a:off x="5919535" y="1210962"/>
            <a:ext cx="4748465" cy="4891719"/>
          </a:xfrm>
          <a:prstGeom prst="rect">
            <a:avLst/>
          </a:prstGeom>
        </p:spPr>
        <p:txBody>
          <a:bodyPr vert="horz" lIns="0" tIns="457200" rIns="0" bIns="0" rtlCol="0">
            <a:noAutofit/>
          </a:bodyPr>
          <a:lstStyle>
            <a:lvl1pPr>
              <a:spcBef>
                <a:spcPts val="1000"/>
              </a:spcBef>
              <a:spcAft>
                <a:spcPts val="400"/>
              </a:spcAft>
              <a:buNone/>
              <a:defRPr lang="en-US" b="1" noProof="0"/>
            </a:lvl1pPr>
            <a:lvl2pPr marL="412750" indent="-158750">
              <a:spcBef>
                <a:spcPts val="600"/>
              </a:spcBef>
              <a:spcAft>
                <a:spcPts val="400"/>
              </a:spcAft>
              <a:buFont typeface="Arial" panose="020B0604020202020204" pitchFamily="34" charset="0"/>
              <a:buChar char="•"/>
              <a:tabLst/>
              <a:defRPr lang="en-US" noProof="0"/>
            </a:lvl2pPr>
            <a:lvl3pPr marL="809625" indent="-222250">
              <a:spcBef>
                <a:spcPts val="300"/>
              </a:spcBef>
              <a:spcAft>
                <a:spcPts val="300"/>
              </a:spcAft>
              <a:buFont typeface="System Font Regular"/>
              <a:buChar char="–"/>
              <a:tabLst/>
              <a:defRPr lang="en-US" i="0" noProof="0"/>
            </a:lvl3pPr>
            <a:lvl4pPr marL="1095375" indent="0">
              <a:buNone/>
              <a:tabLst/>
              <a:defRPr lang="en-US" i="1" noProof="0"/>
            </a:lvl4pPr>
            <a:lvl5pPr marL="1666875" indent="0">
              <a:tabLst/>
              <a:defRPr lang="en-US" noProof="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5304518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ivider - 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Title-only Layouts</a:t>
            </a:r>
          </a:p>
        </p:txBody>
      </p:sp>
    </p:spTree>
    <p:extLst>
      <p:ext uri="{BB962C8B-B14F-4D97-AF65-F5344CB8AC3E}">
        <p14:creationId xmlns:p14="http://schemas.microsoft.com/office/powerpoint/2010/main" val="416409728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Logo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672353" y="0"/>
            <a:ext cx="10847294" cy="1210962"/>
          </a:xfrm>
        </p:spPr>
        <p:txBody>
          <a:bodyPr bIns="91440"/>
          <a:lstStyle/>
          <a:p>
            <a:r>
              <a:rPr lang="en-US"/>
              <a:t>Click to edit Master title style</a:t>
            </a:r>
          </a:p>
        </p:txBody>
      </p:sp>
    </p:spTree>
    <p:extLst>
      <p:ext uri="{BB962C8B-B14F-4D97-AF65-F5344CB8AC3E}">
        <p14:creationId xmlns:p14="http://schemas.microsoft.com/office/powerpoint/2010/main" val="243795579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Light Title Logo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D025E2-BF1A-1F45-A173-37CD3CE5C097}"/>
              </a:ext>
            </a:extLst>
          </p:cNvPr>
          <p:cNvGrpSpPr/>
          <p:nvPr userDrawn="1"/>
        </p:nvGrpSpPr>
        <p:grpSpPr>
          <a:xfrm>
            <a:off x="-4522" y="0"/>
            <a:ext cx="12208043" cy="1743397"/>
            <a:chOff x="-4522" y="0"/>
            <a:chExt cx="12208043" cy="1743397"/>
          </a:xfrm>
          <a:solidFill>
            <a:schemeClr val="accent1">
              <a:lumMod val="20000"/>
              <a:lumOff val="80000"/>
            </a:schemeClr>
          </a:solidFill>
        </p:grpSpPr>
        <p:sp>
          <p:nvSpPr>
            <p:cNvPr id="4" name="Rectangle 3">
              <a:extLst>
                <a:ext uri="{FF2B5EF4-FFF2-40B4-BE49-F238E27FC236}">
                  <a16:creationId xmlns:a16="http://schemas.microsoft.com/office/drawing/2014/main" id="{27C8270D-6F08-1C4A-AECC-AB0575617A5D}"/>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riangle 4">
              <a:extLst>
                <a:ext uri="{FF2B5EF4-FFF2-40B4-BE49-F238E27FC236}">
                  <a16:creationId xmlns:a16="http://schemas.microsoft.com/office/drawing/2014/main" id="{7B9249BA-2AE2-824B-9711-AB9E954C7E05}"/>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2" name="Title 1">
            <a:extLst>
              <a:ext uri="{FF2B5EF4-FFF2-40B4-BE49-F238E27FC236}">
                <a16:creationId xmlns:a16="http://schemas.microsoft.com/office/drawing/2014/main" id="{2730C868-E9A2-A14B-94AB-2602B602632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DA4A6EFD-1222-7648-891E-B7719B16E41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289105525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lain Title Logo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1945-E380-8847-B0D8-D085A6598081}"/>
              </a:ext>
            </a:extLst>
          </p:cNvPr>
          <p:cNvSpPr>
            <a:spLocks noGrp="1"/>
          </p:cNvSpPr>
          <p:nvPr>
            <p:ph type="title"/>
          </p:nvPr>
        </p:nvSpPr>
        <p:spPr>
          <a:xfrm>
            <a:off x="442127" y="0"/>
            <a:ext cx="11077520" cy="1210959"/>
          </a:xfrm>
        </p:spPr>
        <p:txBody>
          <a:bodyPr/>
          <a:lstStyle>
            <a:lvl1pPr>
              <a:defRPr>
                <a:solidFill>
                  <a:schemeClr val="tx2"/>
                </a:solidFill>
              </a:defRPr>
            </a:lvl1pPr>
          </a:lstStyle>
          <a:p>
            <a:r>
              <a:rPr lang="en-US"/>
              <a:t>Click to edit Master title style</a:t>
            </a:r>
          </a:p>
        </p:txBody>
      </p:sp>
      <p:pic>
        <p:nvPicPr>
          <p:cNvPr id="5" name="Picture 4">
            <a:extLst>
              <a:ext uri="{FF2B5EF4-FFF2-40B4-BE49-F238E27FC236}">
                <a16:creationId xmlns:a16="http://schemas.microsoft.com/office/drawing/2014/main" id="{9BD0F927-C3BF-6847-99FC-CE77E48B59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37676384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 - No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6A677-68F4-1947-8F89-4F389C780C5F}"/>
              </a:ext>
            </a:extLst>
          </p:cNvPr>
          <p:cNvSpPr txBox="1"/>
          <p:nvPr userDrawn="1"/>
        </p:nvSpPr>
        <p:spPr>
          <a:xfrm>
            <a:off x="0" y="2875002"/>
            <a:ext cx="12192000" cy="1107996"/>
          </a:xfrm>
          <a:prstGeom prst="rect">
            <a:avLst/>
          </a:prstGeom>
          <a:noFill/>
        </p:spPr>
        <p:txBody>
          <a:bodyPr vert="horz" wrap="square" lIns="0" tIns="0" rIns="0" bIns="0" rtlCol="0" anchor="ctr" anchorCtr="1">
            <a:spAutoFit/>
          </a:bodyPr>
          <a:lstStyle/>
          <a:p>
            <a:pPr algn="ctr">
              <a:lnSpc>
                <a:spcPct val="90000"/>
              </a:lnSpc>
              <a:spcBef>
                <a:spcPts val="200"/>
              </a:spcBef>
              <a:buSzPct val="100000"/>
            </a:pPr>
            <a:r>
              <a:rPr lang="en-US" sz="8000">
                <a:solidFill>
                  <a:schemeClr val="tx1"/>
                </a:solidFill>
              </a:rPr>
              <a:t>No-content Layouts</a:t>
            </a:r>
          </a:p>
        </p:txBody>
      </p:sp>
    </p:spTree>
    <p:extLst>
      <p:ext uri="{BB962C8B-B14F-4D97-AF65-F5344CB8AC3E}">
        <p14:creationId xmlns:p14="http://schemas.microsoft.com/office/powerpoint/2010/main" val="31218730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oleObject" Target="../embeddings/oleObject1.bin"/><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86"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slideLayout" Target="../slideLayouts/slideLayout135.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tags" Target="../tags/tag3.xml"/><Relationship Id="rId5" Type="http://schemas.openxmlformats.org/officeDocument/2006/relationships/slideLayout" Target="../slideLayouts/slideLayout85.xml"/><Relationship Id="rId61" Type="http://schemas.openxmlformats.org/officeDocument/2006/relationships/image" Target="../media/image1.emf"/><Relationship Id="rId19" Type="http://schemas.openxmlformats.org/officeDocument/2006/relationships/slideLayout" Target="../slideLayouts/slideLayout9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slideLayout" Target="../slideLayouts/slideLayout136.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tags" Target="../tags/tag4.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62" Type="http://schemas.openxmlformats.org/officeDocument/2006/relationships/image" Target="../media/image22.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heme" Target="../theme/theme2.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 Id="rId60" Type="http://schemas.openxmlformats.org/officeDocument/2006/relationships/oleObject" Target="../embeddings/oleObject2.bin"/><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CDB845-1B89-8144-9040-FA47B3A6DDF3}"/>
              </a:ext>
            </a:extLst>
          </p:cNvPr>
          <p:cNvGrpSpPr/>
          <p:nvPr/>
        </p:nvGrpSpPr>
        <p:grpSpPr>
          <a:xfrm>
            <a:off x="-4521" y="1"/>
            <a:ext cx="12208043" cy="1743397"/>
            <a:chOff x="-4522" y="0"/>
            <a:chExt cx="12208043" cy="1743397"/>
          </a:xfrm>
          <a:solidFill>
            <a:schemeClr val="tx2"/>
          </a:solidFill>
        </p:grpSpPr>
        <p:sp>
          <p:nvSpPr>
            <p:cNvPr id="5" name="Rectangle 4">
              <a:extLst>
                <a:ext uri="{FF2B5EF4-FFF2-40B4-BE49-F238E27FC236}">
                  <a16:creationId xmlns:a16="http://schemas.microsoft.com/office/drawing/2014/main" id="{04D12338-200F-E74F-9B65-DFCEF1AD40E9}"/>
                </a:ext>
              </a:extLst>
            </p:cNvPr>
            <p:cNvSpPr/>
            <p:nvPr/>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riangle 6">
              <a:extLst>
                <a:ext uri="{FF2B5EF4-FFF2-40B4-BE49-F238E27FC236}">
                  <a16:creationId xmlns:a16="http://schemas.microsoft.com/office/drawing/2014/main" id="{BFA3FB20-86AE-D543-B3D3-D75F117AC142}"/>
                </a:ext>
              </a:extLst>
            </p:cNvPr>
            <p:cNvSpPr/>
            <p:nvPr/>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aphicFrame>
        <p:nvGraphicFramePr>
          <p:cNvPr id="4" name="Object 3" hidden="1"/>
          <p:cNvGraphicFramePr>
            <a:graphicFrameLocks noChangeAspect="1"/>
          </p:cNvGraphicFramePr>
          <p:nvPr>
            <p:custDataLst>
              <p:tags r:id="rId82"/>
            </p:custDataLst>
            <p:extLst>
              <p:ext uri="{D42A27DB-BD31-4B8C-83A1-F6EECF244321}">
                <p14:modId xmlns:p14="http://schemas.microsoft.com/office/powerpoint/2010/main" val="1805333902"/>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84" imgW="270" imgH="270" progId="TCLayout.ActiveDocument.1">
                  <p:embed/>
                </p:oleObj>
              </mc:Choice>
              <mc:Fallback>
                <p:oleObj name="think-cell Slide" r:id="rId84" imgW="270" imgH="270" progId="TCLayout.ActiveDocument.1">
                  <p:embed/>
                  <p:pic>
                    <p:nvPicPr>
                      <p:cNvPr id="4" name="Object 3" hidden="1"/>
                      <p:cNvPicPr/>
                      <p:nvPr/>
                    </p:nvPicPr>
                    <p:blipFill>
                      <a:blip r:embed="rId85"/>
                      <a:stretch>
                        <a:fillRect/>
                      </a:stretch>
                    </p:blipFill>
                    <p:spPr>
                      <a:xfrm>
                        <a:off x="2119" y="1591"/>
                        <a:ext cx="2116"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E5FC3A-B4DE-44B6-BE7B-80968DE77792}"/>
              </a:ext>
            </a:extLst>
          </p:cNvPr>
          <p:cNvSpPr/>
          <p:nvPr>
            <p:custDataLst>
              <p:tags r:id="rId83"/>
            </p:custDataLst>
          </p:nvPr>
        </p:nvSpPr>
        <p:spPr bwMode="gray">
          <a:xfrm>
            <a:off x="1" y="0"/>
            <a:ext cx="158751"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a:lnSpc>
                <a:spcPct val="106000"/>
              </a:lnSpc>
              <a:buFont typeface="Wingdings 2" pitchFamily="18" charset="2"/>
              <a:buNone/>
            </a:pPr>
            <a:endParaRPr lang="en-US" sz="2000" b="0" i="0" baseline="0">
              <a:solidFill>
                <a:schemeClr val="bg1"/>
              </a:solidFill>
              <a:latin typeface="Open Sans" panose="020B0606030504020204" pitchFamily="34" charset="0"/>
              <a:ea typeface="+mj-ea"/>
              <a:cs typeface="+mj-cs"/>
              <a:sym typeface="Open Sans" panose="020B0606030504020204" pitchFamily="34" charset="0"/>
            </a:endParaRPr>
          </a:p>
        </p:txBody>
      </p:sp>
      <p:sp>
        <p:nvSpPr>
          <p:cNvPr id="2" name="Title Placeholder 1"/>
          <p:cNvSpPr>
            <a:spLocks noGrp="1"/>
          </p:cNvSpPr>
          <p:nvPr>
            <p:ph type="title"/>
          </p:nvPr>
        </p:nvSpPr>
        <p:spPr bwMode="gray">
          <a:xfrm>
            <a:off x="672354" y="2"/>
            <a:ext cx="10847295" cy="1210959"/>
          </a:xfrm>
          <a:prstGeom prst="rect">
            <a:avLst/>
          </a:prstGeom>
        </p:spPr>
        <p:txBody>
          <a:bodyPr vert="horz" lIns="0" tIns="0" rIns="0" bIns="91440" rtlCol="0" anchor="b" anchorCtr="0">
            <a:noAutofit/>
          </a:bodyPr>
          <a:lstStyle/>
          <a:p>
            <a:r>
              <a:rPr lang="en-US" noProof="0"/>
              <a:t>Click to edit Master title style</a:t>
            </a:r>
          </a:p>
        </p:txBody>
      </p:sp>
      <p:sp>
        <p:nvSpPr>
          <p:cNvPr id="19" name="Text Placeholder 18"/>
          <p:cNvSpPr>
            <a:spLocks noGrp="1"/>
          </p:cNvSpPr>
          <p:nvPr>
            <p:ph type="body" idx="1"/>
          </p:nvPr>
        </p:nvSpPr>
        <p:spPr>
          <a:xfrm>
            <a:off x="672354" y="1210962"/>
            <a:ext cx="8583943" cy="5282127"/>
          </a:xfrm>
          <a:prstGeom prst="rect">
            <a:avLst/>
          </a:prstGeom>
        </p:spPr>
        <p:txBody>
          <a:bodyPr vert="horz" lIns="0" tIns="45720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a:extLst>
              <a:ext uri="{FF2B5EF4-FFF2-40B4-BE49-F238E27FC236}">
                <a16:creationId xmlns:a16="http://schemas.microsoft.com/office/drawing/2014/main" id="{2F4F9D6B-5787-3346-B31C-C2CAD88C978B}"/>
              </a:ext>
            </a:extLst>
          </p:cNvPr>
          <p:cNvPicPr>
            <a:picLocks noChangeAspect="1"/>
          </p:cNvPicPr>
          <p:nvPr/>
        </p:nvPicPr>
        <p:blipFill>
          <a:blip r:embed="rId86">
            <a:extLst>
              <a:ext uri="{28A0092B-C50C-407E-A947-70E740481C1C}">
                <a14:useLocalDpi xmlns:a14="http://schemas.microsoft.com/office/drawing/2010/main" val="0"/>
              </a:ext>
            </a:extLst>
          </a:blip>
          <a:srcRect/>
          <a:stretch/>
        </p:blipFill>
        <p:spPr>
          <a:xfrm>
            <a:off x="10096375" y="6143920"/>
            <a:ext cx="1627332" cy="443266"/>
          </a:xfrm>
          <a:prstGeom prst="rect">
            <a:avLst/>
          </a:prstGeom>
        </p:spPr>
      </p:pic>
    </p:spTree>
    <p:extLst>
      <p:ext uri="{BB962C8B-B14F-4D97-AF65-F5344CB8AC3E}">
        <p14:creationId xmlns:p14="http://schemas.microsoft.com/office/powerpoint/2010/main" val="1001433035"/>
      </p:ext>
    </p:extLst>
  </p:cSld>
  <p:clrMap bg1="lt1" tx1="dk1" bg2="lt2" tx2="dk2" accent1="accent1" accent2="accent2" accent3="accent3" accent4="accent4" accent5="accent5" accent6="accent6" hlink="hlink" folHlink="folHlink"/>
  <p:sldLayoutIdLst>
    <p:sldLayoutId id="2147483664" r:id="rId1"/>
    <p:sldLayoutId id="2147483718" r:id="rId2"/>
    <p:sldLayoutId id="2147483719" r:id="rId3"/>
    <p:sldLayoutId id="2147483665" r:id="rId4"/>
    <p:sldLayoutId id="2147483666" r:id="rId5"/>
    <p:sldLayoutId id="2147483667" r:id="rId6"/>
    <p:sldLayoutId id="2147483720" r:id="rId7"/>
    <p:sldLayoutId id="2147483721" r:id="rId8"/>
    <p:sldLayoutId id="2147483722" r:id="rId9"/>
    <p:sldLayoutId id="2147483723"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741" r:id="rId21"/>
    <p:sldLayoutId id="2147483742" r:id="rId22"/>
    <p:sldLayoutId id="2147483743" r:id="rId23"/>
    <p:sldLayoutId id="2147483724" r:id="rId24"/>
    <p:sldLayoutId id="2147483725" r:id="rId25"/>
    <p:sldLayoutId id="2147483726" r:id="rId26"/>
    <p:sldLayoutId id="2147483678" r:id="rId27"/>
    <p:sldLayoutId id="2147483679" r:id="rId28"/>
    <p:sldLayoutId id="2147483680" r:id="rId29"/>
    <p:sldLayoutId id="2147483717"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710" r:id="rId44"/>
    <p:sldLayoutId id="2147483711" r:id="rId45"/>
    <p:sldLayoutId id="2147483712" r:id="rId46"/>
    <p:sldLayoutId id="2147483713" r:id="rId47"/>
    <p:sldLayoutId id="2147483714" r:id="rId48"/>
    <p:sldLayoutId id="2147483715" r:id="rId49"/>
    <p:sldLayoutId id="2147483716" r:id="rId50"/>
    <p:sldLayoutId id="2147483727" r:id="rId51"/>
    <p:sldLayoutId id="2147483728" r:id="rId52"/>
    <p:sldLayoutId id="2147483729" r:id="rId53"/>
    <p:sldLayoutId id="2147483730" r:id="rId54"/>
    <p:sldLayoutId id="2147483731" r:id="rId55"/>
    <p:sldLayoutId id="2147483732" r:id="rId56"/>
    <p:sldLayoutId id="2147483733" r:id="rId57"/>
    <p:sldLayoutId id="2147483694" r:id="rId58"/>
    <p:sldLayoutId id="2147483695" r:id="rId59"/>
    <p:sldLayoutId id="2147483696" r:id="rId60"/>
    <p:sldLayoutId id="2147483697" r:id="rId61"/>
    <p:sldLayoutId id="2147483698" r:id="rId62"/>
    <p:sldLayoutId id="2147483699" r:id="rId63"/>
    <p:sldLayoutId id="2147483700" r:id="rId64"/>
    <p:sldLayoutId id="2147483701" r:id="rId65"/>
    <p:sldLayoutId id="2147483734" r:id="rId66"/>
    <p:sldLayoutId id="2147483702" r:id="rId67"/>
    <p:sldLayoutId id="2147483703" r:id="rId68"/>
    <p:sldLayoutId id="2147483735" r:id="rId69"/>
    <p:sldLayoutId id="2147483736" r:id="rId70"/>
    <p:sldLayoutId id="2147483737" r:id="rId71"/>
    <p:sldLayoutId id="2147483738" r:id="rId72"/>
    <p:sldLayoutId id="2147483739" r:id="rId73"/>
    <p:sldLayoutId id="2147483740" r:id="rId74"/>
    <p:sldLayoutId id="2147483704" r:id="rId75"/>
    <p:sldLayoutId id="2147483705" r:id="rId76"/>
    <p:sldLayoutId id="2147483706" r:id="rId77"/>
    <p:sldLayoutId id="2147483707" r:id="rId78"/>
    <p:sldLayoutId id="2147483708" r:id="rId79"/>
    <p:sldLayoutId id="2147483709" r:id="rId80"/>
  </p:sldLayoutIdLst>
  <p:transition>
    <p:fade/>
  </p:transition>
  <p:txStyles>
    <p:titleStyle>
      <a:lvl1pPr algn="l" defTabSz="1219140" rtl="0" eaLnBrk="1" latinLnBrk="0" hangingPunct="1">
        <a:lnSpc>
          <a:spcPct val="93000"/>
        </a:lnSpc>
        <a:spcBef>
          <a:spcPct val="0"/>
        </a:spcBef>
        <a:buNone/>
        <a:defRPr sz="3000" b="0" kern="1200">
          <a:solidFill>
            <a:schemeClr val="bg1"/>
          </a:solidFill>
          <a:latin typeface="+mj-lt"/>
          <a:ea typeface="+mj-ea"/>
          <a:cs typeface="+mj-cs"/>
        </a:defRPr>
      </a:lvl1pPr>
    </p:titleStyle>
    <p:bodyStyle>
      <a:lvl1pPr marL="180970" indent="-180970" algn="l" defTabSz="1219140" rtl="0" eaLnBrk="1" latinLnBrk="0" hangingPunct="1">
        <a:lnSpc>
          <a:spcPct val="110000"/>
        </a:lnSpc>
        <a:spcBef>
          <a:spcPts val="900"/>
        </a:spcBef>
        <a:spcAft>
          <a:spcPts val="600"/>
        </a:spcAft>
        <a:buClr>
          <a:schemeClr val="tx2"/>
        </a:buClr>
        <a:buSzPct val="100000"/>
        <a:buFont typeface="Arial" panose="020B0604020202020204" pitchFamily="34" charset="0"/>
        <a:buChar char="•"/>
        <a:tabLst/>
        <a:defRPr sz="2200" b="0" kern="1200">
          <a:solidFill>
            <a:schemeClr val="tx1"/>
          </a:solidFill>
          <a:latin typeface="+mj-lt"/>
          <a:ea typeface="+mn-ea"/>
          <a:cs typeface="+mn-cs"/>
        </a:defRPr>
      </a:lvl1pPr>
      <a:lvl2pPr marL="587360" indent="-227008" algn="l" defTabSz="1219140" rtl="0" eaLnBrk="1" latinLnBrk="0" hangingPunct="1">
        <a:lnSpc>
          <a:spcPct val="110000"/>
        </a:lnSpc>
        <a:spcBef>
          <a:spcPts val="300"/>
        </a:spcBef>
        <a:spcAft>
          <a:spcPts val="400"/>
        </a:spcAft>
        <a:buClr>
          <a:schemeClr val="accent1"/>
        </a:buClr>
        <a:buSzPct val="100000"/>
        <a:buFont typeface="System Font Regular"/>
        <a:buChar char="–"/>
        <a:tabLst/>
        <a:defRPr lang="en-US" sz="2200" b="0" kern="1200" dirty="0" smtClean="0">
          <a:solidFill>
            <a:schemeClr val="tx1"/>
          </a:solidFill>
          <a:latin typeface="+mj-lt"/>
          <a:ea typeface="+mn-ea"/>
          <a:cs typeface="+mn-cs"/>
        </a:defRPr>
      </a:lvl2pPr>
      <a:lvl3pPr marL="922316" indent="0" algn="l" defTabSz="1219140" rtl="0" eaLnBrk="1" latinLnBrk="0" hangingPunct="1">
        <a:lnSpc>
          <a:spcPct val="110000"/>
        </a:lnSpc>
        <a:spcBef>
          <a:spcPts val="400"/>
        </a:spcBef>
        <a:spcAft>
          <a:spcPts val="600"/>
        </a:spcAft>
        <a:buClrTx/>
        <a:buSzPct val="100000"/>
        <a:buFont typeface="Arial" panose="020B0604020202020204" pitchFamily="34" charset="0"/>
        <a:buNone/>
        <a:tabLst/>
        <a:defRPr lang="en-US" sz="2200" i="1" kern="1200" dirty="0" smtClean="0">
          <a:solidFill>
            <a:schemeClr val="tx1"/>
          </a:solidFill>
          <a:latin typeface="+mj-lt"/>
          <a:ea typeface="+mn-ea"/>
          <a:cs typeface="+mn-cs"/>
        </a:defRPr>
      </a:lvl3pPr>
      <a:lvl4pPr marL="1603335" indent="-133347" algn="l" defTabSz="1219140" rtl="0" eaLnBrk="1" latinLnBrk="0" hangingPunct="1">
        <a:lnSpc>
          <a:spcPct val="110000"/>
        </a:lnSpc>
        <a:spcBef>
          <a:spcPts val="200"/>
        </a:spcBef>
        <a:spcAft>
          <a:spcPts val="200"/>
        </a:spcAft>
        <a:buClrTx/>
        <a:buSzPct val="100000"/>
        <a:buFont typeface="Arial" panose="020B0604020202020204" pitchFamily="34" charset="0"/>
        <a:buChar char="◦"/>
        <a:tabLst/>
        <a:defRPr lang="en-US" sz="1800" kern="1200" baseline="0" dirty="0" smtClean="0">
          <a:solidFill>
            <a:schemeClr val="tx1"/>
          </a:solidFill>
          <a:latin typeface="+mj-lt"/>
          <a:ea typeface="+mn-ea"/>
          <a:cs typeface="+mn-cs"/>
        </a:defRPr>
      </a:lvl4pPr>
      <a:lvl5pPr marL="1777956" indent="0" algn="l" defTabSz="1064631" rtl="0" eaLnBrk="1" latinLnBrk="0" hangingPunct="1">
        <a:lnSpc>
          <a:spcPct val="110000"/>
        </a:lnSpc>
        <a:spcBef>
          <a:spcPts val="200"/>
        </a:spcBef>
        <a:spcAft>
          <a:spcPts val="200"/>
        </a:spcAft>
        <a:buClrTx/>
        <a:buSzPct val="100000"/>
        <a:buFont typeface="Arial" panose="020B0604020202020204" pitchFamily="34" charset="0"/>
        <a:buNone/>
        <a:tabLst/>
        <a:defRPr lang="en-US" sz="1800" kern="1200" baseline="0" dirty="0" smtClean="0">
          <a:solidFill>
            <a:schemeClr val="tx1"/>
          </a:solidFill>
          <a:latin typeface="+mj-lt"/>
          <a:ea typeface="+mn-ea"/>
          <a:cs typeface="+mn-cs"/>
        </a:defRPr>
      </a:lvl5pPr>
      <a:lvl6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65" indent="-235189" algn="l" defTabSz="121914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65" indent="-235189" algn="l" defTabSz="121914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9"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7" userDrawn="1">
          <p15:clr>
            <a:srgbClr val="F26B43"/>
          </p15:clr>
        </p15:guide>
        <p15:guide id="12" pos="1383"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CDB845-1B89-8144-9040-FA47B3A6DDF3}"/>
              </a:ext>
            </a:extLst>
          </p:cNvPr>
          <p:cNvGrpSpPr/>
          <p:nvPr userDrawn="1"/>
        </p:nvGrpSpPr>
        <p:grpSpPr>
          <a:xfrm>
            <a:off x="-4522" y="0"/>
            <a:ext cx="12208043" cy="1743397"/>
            <a:chOff x="-4522" y="0"/>
            <a:chExt cx="12208043" cy="1743397"/>
          </a:xfrm>
          <a:solidFill>
            <a:schemeClr val="tx2"/>
          </a:solidFill>
        </p:grpSpPr>
        <p:sp>
          <p:nvSpPr>
            <p:cNvPr id="5" name="Rectangle 4">
              <a:extLst>
                <a:ext uri="{FF2B5EF4-FFF2-40B4-BE49-F238E27FC236}">
                  <a16:creationId xmlns:a16="http://schemas.microsoft.com/office/drawing/2014/main" id="{04D12338-200F-E74F-9B65-DFCEF1AD40E9}"/>
                </a:ext>
              </a:extLst>
            </p:cNvPr>
            <p:cNvSpPr/>
            <p:nvPr userDrawn="1"/>
          </p:nvSpPr>
          <p:spPr bwMode="gray">
            <a:xfrm>
              <a:off x="-4522" y="0"/>
              <a:ext cx="12208043" cy="12109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riangle 6">
              <a:extLst>
                <a:ext uri="{FF2B5EF4-FFF2-40B4-BE49-F238E27FC236}">
                  <a16:creationId xmlns:a16="http://schemas.microsoft.com/office/drawing/2014/main" id="{BFA3FB20-86AE-D543-B3D3-D75F117AC142}"/>
                </a:ext>
              </a:extLst>
            </p:cNvPr>
            <p:cNvSpPr/>
            <p:nvPr userDrawn="1"/>
          </p:nvSpPr>
          <p:spPr bwMode="gray">
            <a:xfrm rot="10800000">
              <a:off x="10197472" y="1210962"/>
              <a:ext cx="1064871" cy="532435"/>
            </a:xfrm>
            <a:prstGeom prst="triangl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aphicFrame>
        <p:nvGraphicFramePr>
          <p:cNvPr id="4" name="Object 3" hidden="1"/>
          <p:cNvGraphicFramePr>
            <a:graphicFrameLocks noChangeAspect="1"/>
          </p:cNvGraphicFramePr>
          <p:nvPr userDrawn="1">
            <p:custDataLst>
              <p:tags r:id="rId58"/>
            </p:custDataLst>
            <p:extLst>
              <p:ext uri="{D42A27DB-BD31-4B8C-83A1-F6EECF244321}">
                <p14:modId xmlns:p14="http://schemas.microsoft.com/office/powerpoint/2010/main" val="234637913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60" imgW="270" imgH="270" progId="TCLayout.ActiveDocument.1">
                  <p:embed/>
                </p:oleObj>
              </mc:Choice>
              <mc:Fallback>
                <p:oleObj name="think-cell Slide" r:id="rId60" imgW="270" imgH="270" progId="TCLayout.ActiveDocument.1">
                  <p:embed/>
                  <p:pic>
                    <p:nvPicPr>
                      <p:cNvPr id="4" name="Object 3" hidden="1"/>
                      <p:cNvPicPr/>
                      <p:nvPr/>
                    </p:nvPicPr>
                    <p:blipFill>
                      <a:blip r:embed="rId61"/>
                      <a:stretch>
                        <a:fillRect/>
                      </a:stretch>
                    </p:blipFill>
                    <p:spPr>
                      <a:xfrm>
                        <a:off x="2119" y="1589"/>
                        <a:ext cx="2116"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E5FC3A-B4DE-44B6-BE7B-80968DE77792}"/>
              </a:ext>
            </a:extLst>
          </p:cNvPr>
          <p:cNvSpPr/>
          <p:nvPr userDrawn="1">
            <p:custDataLst>
              <p:tags r:id="rId59"/>
            </p:custDataLst>
          </p:nvPr>
        </p:nvSpPr>
        <p:spPr bwMode="gray">
          <a:xfrm>
            <a:off x="0" y="0"/>
            <a:ext cx="158750"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a:lnSpc>
                <a:spcPct val="106000"/>
              </a:lnSpc>
              <a:buFont typeface="Wingdings 2" pitchFamily="18" charset="2"/>
              <a:buNone/>
            </a:pPr>
            <a:endParaRPr lang="en-US" sz="2000" b="0" i="0" baseline="0">
              <a:solidFill>
                <a:schemeClr val="bg1"/>
              </a:solidFill>
              <a:latin typeface="Open Sans" panose="020B0606030504020204" pitchFamily="34" charset="0"/>
              <a:ea typeface="+mj-ea"/>
              <a:cs typeface="+mj-cs"/>
              <a:sym typeface="Open Sans" panose="020B0606030504020204" pitchFamily="34" charset="0"/>
            </a:endParaRPr>
          </a:p>
        </p:txBody>
      </p:sp>
      <p:sp>
        <p:nvSpPr>
          <p:cNvPr id="2" name="Title Placeholder 1"/>
          <p:cNvSpPr>
            <a:spLocks noGrp="1"/>
          </p:cNvSpPr>
          <p:nvPr userDrawn="1">
            <p:ph type="title"/>
          </p:nvPr>
        </p:nvSpPr>
        <p:spPr bwMode="gray">
          <a:xfrm>
            <a:off x="672353" y="0"/>
            <a:ext cx="10847294" cy="1210959"/>
          </a:xfrm>
          <a:prstGeom prst="rect">
            <a:avLst/>
          </a:prstGeom>
        </p:spPr>
        <p:txBody>
          <a:bodyPr vert="horz" lIns="0" tIns="0" rIns="0" bIns="91440" rtlCol="0" anchor="b" anchorCtr="0">
            <a:noAutofit/>
          </a:bodyPr>
          <a:lstStyle/>
          <a:p>
            <a:r>
              <a:rPr lang="en-US" noProof="0"/>
              <a:t>Click to edit Master title style</a:t>
            </a:r>
          </a:p>
        </p:txBody>
      </p:sp>
      <p:sp>
        <p:nvSpPr>
          <p:cNvPr id="19" name="Text Placeholder 18"/>
          <p:cNvSpPr>
            <a:spLocks noGrp="1"/>
          </p:cNvSpPr>
          <p:nvPr userDrawn="1">
            <p:ph type="body" idx="1"/>
          </p:nvPr>
        </p:nvSpPr>
        <p:spPr>
          <a:xfrm>
            <a:off x="672353" y="1210960"/>
            <a:ext cx="8583942" cy="5282127"/>
          </a:xfrm>
          <a:prstGeom prst="rect">
            <a:avLst/>
          </a:prstGeom>
        </p:spPr>
        <p:txBody>
          <a:bodyPr vert="horz" lIns="0" tIns="45720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a:extLst>
              <a:ext uri="{FF2B5EF4-FFF2-40B4-BE49-F238E27FC236}">
                <a16:creationId xmlns:a16="http://schemas.microsoft.com/office/drawing/2014/main" id="{2F4F9D6B-5787-3346-B31C-C2CAD88C978B}"/>
              </a:ext>
            </a:extLst>
          </p:cNvPr>
          <p:cNvPicPr>
            <a:picLocks noChangeAspect="1"/>
          </p:cNvPicPr>
          <p:nvPr userDrawn="1"/>
        </p:nvPicPr>
        <p:blipFill>
          <a:blip r:embed="rId62" cstate="screen">
            <a:extLst>
              <a:ext uri="{28A0092B-C50C-407E-A947-70E740481C1C}">
                <a14:useLocalDpi xmlns:a14="http://schemas.microsoft.com/office/drawing/2010/main"/>
              </a:ext>
            </a:extLst>
          </a:blip>
          <a:srcRect/>
          <a:stretch/>
        </p:blipFill>
        <p:spPr>
          <a:xfrm>
            <a:off x="10096374" y="6143920"/>
            <a:ext cx="1627332" cy="443266"/>
          </a:xfrm>
          <a:prstGeom prst="rect">
            <a:avLst/>
          </a:prstGeom>
        </p:spPr>
      </p:pic>
    </p:spTree>
    <p:extLst>
      <p:ext uri="{BB962C8B-B14F-4D97-AF65-F5344CB8AC3E}">
        <p14:creationId xmlns:p14="http://schemas.microsoft.com/office/powerpoint/2010/main" val="344434077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 id="2147483798" r:id="rId54"/>
    <p:sldLayoutId id="2147483799" r:id="rId55"/>
    <p:sldLayoutId id="2147483800" r:id="rId56"/>
  </p:sldLayoutIdLst>
  <p:transition>
    <p:fade/>
  </p:transition>
  <p:hf hdr="0" dt="0"/>
  <p:txStyles>
    <p:titleStyle>
      <a:lvl1pPr algn="l" defTabSz="1219170" rtl="0" eaLnBrk="1" latinLnBrk="0" hangingPunct="1">
        <a:lnSpc>
          <a:spcPct val="93000"/>
        </a:lnSpc>
        <a:spcBef>
          <a:spcPct val="0"/>
        </a:spcBef>
        <a:buNone/>
        <a:defRPr sz="3000" b="0" kern="1200">
          <a:solidFill>
            <a:schemeClr val="bg1"/>
          </a:solidFill>
          <a:latin typeface="+mj-lt"/>
          <a:ea typeface="+mj-ea"/>
          <a:cs typeface="+mj-cs"/>
        </a:defRPr>
      </a:lvl1pPr>
    </p:titleStyle>
    <p:bodyStyle>
      <a:lvl1pPr marL="180975" indent="-180975" algn="l" defTabSz="1219170" rtl="0" eaLnBrk="1" latinLnBrk="0" hangingPunct="1">
        <a:lnSpc>
          <a:spcPct val="114000"/>
        </a:lnSpc>
        <a:spcBef>
          <a:spcPts val="1400"/>
        </a:spcBef>
        <a:spcAft>
          <a:spcPts val="600"/>
        </a:spcAft>
        <a:buClr>
          <a:schemeClr val="tx2"/>
        </a:buClr>
        <a:buSzPct val="100000"/>
        <a:buFont typeface="Arial" panose="020B0604020202020204" pitchFamily="34" charset="0"/>
        <a:buChar char="•"/>
        <a:tabLst/>
        <a:defRPr sz="2200" b="0" kern="1200">
          <a:solidFill>
            <a:schemeClr val="tx1"/>
          </a:solidFill>
          <a:latin typeface="+mj-lt"/>
          <a:ea typeface="+mn-ea"/>
          <a:cs typeface="+mn-cs"/>
        </a:defRPr>
      </a:lvl1pPr>
      <a:lvl2pPr marL="587375" indent="-227013" algn="l" defTabSz="1219170" rtl="0" eaLnBrk="1" latinLnBrk="0" hangingPunct="1">
        <a:lnSpc>
          <a:spcPct val="114000"/>
        </a:lnSpc>
        <a:spcBef>
          <a:spcPts val="600"/>
        </a:spcBef>
        <a:spcAft>
          <a:spcPts val="400"/>
        </a:spcAft>
        <a:buClr>
          <a:schemeClr val="accent1"/>
        </a:buClr>
        <a:buSzPct val="100000"/>
        <a:buFont typeface="System Font Regular"/>
        <a:buChar char="–"/>
        <a:tabLst/>
        <a:defRPr lang="en-US" sz="2200" b="0" kern="1200" dirty="0" smtClean="0">
          <a:solidFill>
            <a:schemeClr val="tx1"/>
          </a:solidFill>
          <a:latin typeface="+mj-lt"/>
          <a:ea typeface="+mn-ea"/>
          <a:cs typeface="+mn-cs"/>
        </a:defRPr>
      </a:lvl2pPr>
      <a:lvl3pPr marL="922338" indent="0" algn="l" defTabSz="1219170" rtl="0" eaLnBrk="1" latinLnBrk="0" hangingPunct="1">
        <a:lnSpc>
          <a:spcPct val="114000"/>
        </a:lnSpc>
        <a:spcBef>
          <a:spcPts val="400"/>
        </a:spcBef>
        <a:spcAft>
          <a:spcPts val="600"/>
        </a:spcAft>
        <a:buClrTx/>
        <a:buSzPct val="100000"/>
        <a:buFont typeface="Arial" panose="020B0604020202020204" pitchFamily="34" charset="0"/>
        <a:buNone/>
        <a:tabLst/>
        <a:defRPr lang="en-US" sz="2200" i="1" kern="1200" dirty="0" smtClean="0">
          <a:solidFill>
            <a:schemeClr val="tx1"/>
          </a:solidFill>
          <a:latin typeface="+mj-lt"/>
          <a:ea typeface="+mn-ea"/>
          <a:cs typeface="+mn-cs"/>
        </a:defRPr>
      </a:lvl3pPr>
      <a:lvl4pPr marL="1603375" indent="-133350" algn="l" defTabSz="1219170" rtl="0" eaLnBrk="1" latinLnBrk="0" hangingPunct="1">
        <a:lnSpc>
          <a:spcPct val="114000"/>
        </a:lnSpc>
        <a:spcBef>
          <a:spcPts val="200"/>
        </a:spcBef>
        <a:spcAft>
          <a:spcPts val="200"/>
        </a:spcAft>
        <a:buClrTx/>
        <a:buSzPct val="100000"/>
        <a:buFont typeface="Arial" panose="020B0604020202020204" pitchFamily="34" charset="0"/>
        <a:buChar char="◦"/>
        <a:tabLst/>
        <a:defRPr lang="en-US" sz="1800" kern="1200" baseline="0" dirty="0" smtClean="0">
          <a:solidFill>
            <a:schemeClr val="tx1"/>
          </a:solidFill>
          <a:latin typeface="+mj-lt"/>
          <a:ea typeface="+mn-ea"/>
          <a:cs typeface="+mn-cs"/>
        </a:defRPr>
      </a:lvl4pPr>
      <a:lvl5pPr marL="1778000" indent="0" algn="l" defTabSz="1064657" rtl="0" eaLnBrk="1" latinLnBrk="0" hangingPunct="1">
        <a:lnSpc>
          <a:spcPct val="114000"/>
        </a:lnSpc>
        <a:spcBef>
          <a:spcPts val="200"/>
        </a:spcBef>
        <a:spcAft>
          <a:spcPts val="200"/>
        </a:spcAft>
        <a:buClrTx/>
        <a:buSzPct val="100000"/>
        <a:buFont typeface="Arial" panose="020B0604020202020204" pitchFamily="34" charset="0"/>
        <a:buNone/>
        <a:tabLst/>
        <a:defRPr lang="en-US" sz="1800" kern="1200" baseline="0" dirty="0" smtClean="0">
          <a:solidFill>
            <a:schemeClr val="tx1"/>
          </a:solidFill>
          <a:latin typeface="+mj-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83.sv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26A_91284F05.xm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86.jpeg"/></Relationships>
</file>

<file path=ppt/slides/_rels/slide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18/10/relationships/comments" Target="../comments/modernComment_28A_4A1E6801.xml"/><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16.xml.rels><?xml version="1.0" encoding="UTF-8" standalone="yes"?>
<Relationships xmlns="http://schemas.openxmlformats.org/package/2006/relationships"><Relationship Id="rId3" Type="http://schemas.microsoft.com/office/2018/10/relationships/comments" Target="../comments/modernComment_28B_E4840188.xml"/><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17.xml.rels><?xml version="1.0" encoding="UTF-8" standalone="yes"?>
<Relationships xmlns="http://schemas.openxmlformats.org/package/2006/relationships"><Relationship Id="rId3" Type="http://schemas.microsoft.com/office/2018/10/relationships/comments" Target="../comments/modernComment_28C_AB571B10.xml"/><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18.xml.rels><?xml version="1.0" encoding="UTF-8" standalone="yes"?>
<Relationships xmlns="http://schemas.openxmlformats.org/package/2006/relationships"><Relationship Id="rId3" Type="http://schemas.microsoft.com/office/2018/10/relationships/comments" Target="../comments/modernComment_28D_BDD63F8E.xml"/><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19.xml.rels><?xml version="1.0" encoding="UTF-8" standalone="yes"?>
<Relationships xmlns="http://schemas.openxmlformats.org/package/2006/relationships"><Relationship Id="rId3" Type="http://schemas.microsoft.com/office/2018/10/relationships/comments" Target="../comments/modernComment_28E_37751A2B.xml"/><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8F_AC6F0CE0.xml"/><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2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3.svg"/><Relationship Id="rId5" Type="http://schemas.openxmlformats.org/officeDocument/2006/relationships/image" Target="../media/image71.png"/><Relationship Id="rId4" Type="http://schemas.openxmlformats.org/officeDocument/2006/relationships/image" Target="../media/image81.svg"/><Relationship Id="rId9" Type="http://schemas.openxmlformats.org/officeDocument/2006/relationships/image" Target="../media/image8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9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85_DEDFD6C8.xml"/><Relationship Id="rId7" Type="http://schemas.openxmlformats.org/officeDocument/2006/relationships/image" Target="../media/image81.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82.sv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7F8C5-91E3-014A-9F73-88C3EB5AD7E1}"/>
              </a:ext>
            </a:extLst>
          </p:cNvPr>
          <p:cNvSpPr>
            <a:spLocks noGrp="1"/>
          </p:cNvSpPr>
          <p:nvPr>
            <p:ph type="body" sz="quarter" idx="13"/>
          </p:nvPr>
        </p:nvSpPr>
        <p:spPr>
          <a:xfrm>
            <a:off x="331853" y="5737340"/>
            <a:ext cx="8400436" cy="462346"/>
          </a:xfrm>
        </p:spPr>
        <p:txBody>
          <a:bodyPr vert="horz" lIns="0" tIns="91440" rIns="0" bIns="0" rtlCol="0" anchor="t">
            <a:noAutofit/>
          </a:bodyPr>
          <a:lstStyle/>
          <a:p>
            <a:pPr>
              <a:lnSpc>
                <a:spcPct val="50000"/>
              </a:lnSpc>
            </a:pPr>
            <a:r>
              <a:rPr lang="en-US">
                <a:ea typeface="Open Sans"/>
                <a:cs typeface="Open Sans"/>
              </a:rPr>
              <a:t>Data Analysis conducted by Jeffrey Smith, PhD</a:t>
            </a:r>
            <a:endParaRPr lang="en-US"/>
          </a:p>
          <a:p>
            <a:pPr>
              <a:lnSpc>
                <a:spcPct val="50000"/>
              </a:lnSpc>
            </a:pPr>
            <a:r>
              <a:rPr lang="en-US">
                <a:ea typeface="Open Sans"/>
                <a:cs typeface="Open Sans"/>
              </a:rPr>
              <a:t>Presented by Josephine McKelvy, PhD    02.09.2023</a:t>
            </a:r>
            <a:endParaRPr lang="en-US"/>
          </a:p>
          <a:p>
            <a:endParaRPr lang="en-US"/>
          </a:p>
        </p:txBody>
      </p:sp>
      <p:sp>
        <p:nvSpPr>
          <p:cNvPr id="3" name="Text Placeholder 2">
            <a:extLst>
              <a:ext uri="{FF2B5EF4-FFF2-40B4-BE49-F238E27FC236}">
                <a16:creationId xmlns:a16="http://schemas.microsoft.com/office/drawing/2014/main" id="{16A790AA-8080-D44D-9086-46ED48E396AD}"/>
              </a:ext>
            </a:extLst>
          </p:cNvPr>
          <p:cNvSpPr>
            <a:spLocks noGrp="1"/>
          </p:cNvSpPr>
          <p:nvPr>
            <p:ph type="body" sz="quarter" idx="11"/>
          </p:nvPr>
        </p:nvSpPr>
        <p:spPr>
          <a:xfrm>
            <a:off x="244766" y="4668404"/>
            <a:ext cx="11072390" cy="1070979"/>
          </a:xfrm>
        </p:spPr>
        <p:txBody>
          <a:bodyPr/>
          <a:lstStyle/>
          <a:p>
            <a:r>
              <a:rPr lang="en-US">
                <a:ea typeface="Open Sans"/>
                <a:cs typeface="Open Sans"/>
              </a:rPr>
              <a:t>RADx-UP Publication Tracking and Evaluation</a:t>
            </a:r>
          </a:p>
          <a:p>
            <a:r>
              <a:rPr lang="en-US" sz="2400">
                <a:ea typeface="Open Sans"/>
                <a:cs typeface="Open Sans"/>
              </a:rPr>
              <a:t>RADx-UP Publications Network Analysis Brief (</a:t>
            </a:r>
            <a:r>
              <a:rPr lang="en-US" sz="2400" i="1">
                <a:ea typeface="+mj-lt"/>
                <a:cs typeface="+mj-lt"/>
              </a:rPr>
              <a:t>Articles identified through 03.15.2022)</a:t>
            </a:r>
            <a:endParaRPr lang="en-US" sz="2400"/>
          </a:p>
          <a:p>
            <a:pPr algn="ctr"/>
            <a:r>
              <a:rPr lang="en-US" sz="2400">
                <a:ea typeface="Open Sans"/>
                <a:cs typeface="Open Sans"/>
              </a:rPr>
              <a:t>Part 2</a:t>
            </a:r>
            <a:endParaRPr lang="en-US" sz="2400"/>
          </a:p>
        </p:txBody>
      </p:sp>
    </p:spTree>
    <p:extLst>
      <p:ext uri="{BB962C8B-B14F-4D97-AF65-F5344CB8AC3E}">
        <p14:creationId xmlns:p14="http://schemas.microsoft.com/office/powerpoint/2010/main" val="73618682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p:txBody>
          <a:bodyPr/>
          <a:lstStyle/>
          <a:p>
            <a:r>
              <a:rPr lang="en-US" b="1" i="1"/>
              <a:t>Results</a:t>
            </a:r>
            <a:r>
              <a:rPr lang="en-US" i="1"/>
              <a:t>: </a:t>
            </a:r>
            <a:r>
              <a:rPr lang="en-US"/>
              <a:t>Fig. 3: Study Design</a:t>
            </a:r>
          </a:p>
        </p:txBody>
      </p:sp>
      <p:graphicFrame>
        <p:nvGraphicFramePr>
          <p:cNvPr id="4" name="Chart 3">
            <a:extLst>
              <a:ext uri="{FF2B5EF4-FFF2-40B4-BE49-F238E27FC236}">
                <a16:creationId xmlns:a16="http://schemas.microsoft.com/office/drawing/2014/main" id="{54BD7F48-2375-2E31-FE4C-0F4F605C0668}"/>
              </a:ext>
            </a:extLst>
          </p:cNvPr>
          <p:cNvGraphicFramePr>
            <a:graphicFrameLocks/>
          </p:cNvGraphicFramePr>
          <p:nvPr>
            <p:extLst>
              <p:ext uri="{D42A27DB-BD31-4B8C-83A1-F6EECF244321}">
                <p14:modId xmlns:p14="http://schemas.microsoft.com/office/powerpoint/2010/main" val="167735913"/>
              </p:ext>
            </p:extLst>
          </p:nvPr>
        </p:nvGraphicFramePr>
        <p:xfrm>
          <a:off x="672351" y="1210958"/>
          <a:ext cx="9144000" cy="5120640"/>
        </p:xfrm>
        <a:graphic>
          <a:graphicData uri="http://schemas.openxmlformats.org/drawingml/2006/chart">
            <c:chart xmlns:c="http://schemas.openxmlformats.org/drawingml/2006/chart" xmlns:r="http://schemas.openxmlformats.org/officeDocument/2006/relationships" r:id="rId3"/>
          </a:graphicData>
        </a:graphic>
      </p:graphicFrame>
      <p:pic>
        <p:nvPicPr>
          <p:cNvPr id="3" name="Graphic 2" descr="Magnifying glass with solid fill">
            <a:extLst>
              <a:ext uri="{FF2B5EF4-FFF2-40B4-BE49-F238E27FC236}">
                <a16:creationId xmlns:a16="http://schemas.microsoft.com/office/drawing/2014/main" id="{6BCF2458-0CCD-9E83-F2BF-D057961016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9415" y="296558"/>
            <a:ext cx="914400" cy="914400"/>
          </a:xfrm>
          <a:prstGeom prst="rect">
            <a:avLst/>
          </a:prstGeom>
        </p:spPr>
      </p:pic>
    </p:spTree>
    <p:extLst>
      <p:ext uri="{BB962C8B-B14F-4D97-AF65-F5344CB8AC3E}">
        <p14:creationId xmlns:p14="http://schemas.microsoft.com/office/powerpoint/2010/main" val="30594073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EAF2-0FE5-704A-DF50-AE97BD4E0992}"/>
              </a:ext>
            </a:extLst>
          </p:cNvPr>
          <p:cNvSpPr>
            <a:spLocks noGrp="1"/>
          </p:cNvSpPr>
          <p:nvPr>
            <p:ph type="title"/>
          </p:nvPr>
        </p:nvSpPr>
        <p:spPr/>
        <p:txBody>
          <a:bodyPr/>
          <a:lstStyle/>
          <a:p>
            <a:r>
              <a:rPr lang="en-US" b="1" i="1"/>
              <a:t>Results</a:t>
            </a:r>
            <a:r>
              <a:rPr lang="en-US" i="1"/>
              <a:t>:</a:t>
            </a:r>
            <a:r>
              <a:rPr lang="en-US"/>
              <a:t> Fig. 4: Translational Science Benefits Model</a:t>
            </a:r>
          </a:p>
        </p:txBody>
      </p:sp>
      <p:graphicFrame>
        <p:nvGraphicFramePr>
          <p:cNvPr id="4" name="Chart 3">
            <a:extLst>
              <a:ext uri="{FF2B5EF4-FFF2-40B4-BE49-F238E27FC236}">
                <a16:creationId xmlns:a16="http://schemas.microsoft.com/office/drawing/2014/main" id="{087CE0D1-20A4-7B86-3D4B-16A1E4443E4A}"/>
              </a:ext>
            </a:extLst>
          </p:cNvPr>
          <p:cNvGraphicFramePr>
            <a:graphicFrameLocks/>
          </p:cNvGraphicFramePr>
          <p:nvPr>
            <p:extLst>
              <p:ext uri="{D42A27DB-BD31-4B8C-83A1-F6EECF244321}">
                <p14:modId xmlns:p14="http://schemas.microsoft.com/office/powerpoint/2010/main" val="1739991322"/>
              </p:ext>
            </p:extLst>
          </p:nvPr>
        </p:nvGraphicFramePr>
        <p:xfrm>
          <a:off x="672351" y="1210958"/>
          <a:ext cx="9205295" cy="557784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72971EE3-619B-FE78-1CDD-70DD7BBD3A42}"/>
              </a:ext>
            </a:extLst>
          </p:cNvPr>
          <p:cNvSpPr/>
          <p:nvPr/>
        </p:nvSpPr>
        <p:spPr bwMode="gray">
          <a:xfrm>
            <a:off x="9990435" y="3081403"/>
            <a:ext cx="1871330" cy="350875"/>
          </a:xfrm>
          <a:prstGeom prst="rect">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Clinical &amp; Medical</a:t>
            </a:r>
          </a:p>
        </p:txBody>
      </p:sp>
      <p:sp>
        <p:nvSpPr>
          <p:cNvPr id="6" name="Rectangle 5">
            <a:extLst>
              <a:ext uri="{FF2B5EF4-FFF2-40B4-BE49-F238E27FC236}">
                <a16:creationId xmlns:a16="http://schemas.microsoft.com/office/drawing/2014/main" id="{3008835F-0345-5A48-3B06-FA22CA186F8D}"/>
              </a:ext>
            </a:extLst>
          </p:cNvPr>
          <p:cNvSpPr/>
          <p:nvPr/>
        </p:nvSpPr>
        <p:spPr bwMode="gray">
          <a:xfrm>
            <a:off x="9990435" y="3637840"/>
            <a:ext cx="1871330" cy="655675"/>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Community &amp; Public Health</a:t>
            </a:r>
          </a:p>
        </p:txBody>
      </p:sp>
      <p:sp>
        <p:nvSpPr>
          <p:cNvPr id="7" name="Rectangle 6">
            <a:extLst>
              <a:ext uri="{FF2B5EF4-FFF2-40B4-BE49-F238E27FC236}">
                <a16:creationId xmlns:a16="http://schemas.microsoft.com/office/drawing/2014/main" id="{DA124498-E506-9926-B600-E740D810E11D}"/>
              </a:ext>
            </a:extLst>
          </p:cNvPr>
          <p:cNvSpPr/>
          <p:nvPr/>
        </p:nvSpPr>
        <p:spPr bwMode="gray">
          <a:xfrm>
            <a:off x="9990435" y="4499077"/>
            <a:ext cx="1871330" cy="350875"/>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Economic</a:t>
            </a:r>
          </a:p>
        </p:txBody>
      </p:sp>
      <p:sp>
        <p:nvSpPr>
          <p:cNvPr id="8" name="Rectangle 7">
            <a:extLst>
              <a:ext uri="{FF2B5EF4-FFF2-40B4-BE49-F238E27FC236}">
                <a16:creationId xmlns:a16="http://schemas.microsoft.com/office/drawing/2014/main" id="{32192EFE-02D5-02FD-7EFF-30A5CDDC220A}"/>
              </a:ext>
            </a:extLst>
          </p:cNvPr>
          <p:cNvSpPr/>
          <p:nvPr/>
        </p:nvSpPr>
        <p:spPr bwMode="gray">
          <a:xfrm>
            <a:off x="9990435" y="5055514"/>
            <a:ext cx="1871330" cy="350875"/>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Policy</a:t>
            </a:r>
          </a:p>
        </p:txBody>
      </p:sp>
      <p:sp>
        <p:nvSpPr>
          <p:cNvPr id="9" name="Rectangle 8">
            <a:extLst>
              <a:ext uri="{FF2B5EF4-FFF2-40B4-BE49-F238E27FC236}">
                <a16:creationId xmlns:a16="http://schemas.microsoft.com/office/drawing/2014/main" id="{9F19D590-F159-1CA2-AC1B-DBA93C9E8DD3}"/>
              </a:ext>
            </a:extLst>
          </p:cNvPr>
          <p:cNvSpPr/>
          <p:nvPr/>
        </p:nvSpPr>
        <p:spPr bwMode="gray">
          <a:xfrm>
            <a:off x="9803218" y="2326492"/>
            <a:ext cx="2245764" cy="3255333"/>
          </a:xfrm>
          <a:prstGeom prst="rect">
            <a:avLst/>
          </a:prstGeom>
          <a:noFill/>
          <a:ln w="19050" algn="ctr">
            <a:solidFill>
              <a:schemeClr val="tx1"/>
            </a:solidFill>
            <a:miter lim="800000"/>
            <a:headEnd/>
            <a:tailEnd/>
          </a:ln>
        </p:spPr>
        <p:txBody>
          <a:bodyPr wrap="square" lIns="88900" tIns="88900" rIns="88900" bIns="88900" rtlCol="0" anchor="t"/>
          <a:lstStyle/>
          <a:p>
            <a:pPr algn="ctr">
              <a:lnSpc>
                <a:spcPct val="106000"/>
              </a:lnSpc>
              <a:buFont typeface="Wingdings 2" pitchFamily="18" charset="2"/>
              <a:buNone/>
            </a:pPr>
            <a:r>
              <a:rPr lang="en-US" b="1"/>
              <a:t>TSBM Benefit Categories</a:t>
            </a:r>
          </a:p>
        </p:txBody>
      </p:sp>
      <p:pic>
        <p:nvPicPr>
          <p:cNvPr id="3" name="Graphic 2">
            <a:extLst>
              <a:ext uri="{FF2B5EF4-FFF2-40B4-BE49-F238E27FC236}">
                <a16:creationId xmlns:a16="http://schemas.microsoft.com/office/drawing/2014/main" id="{346CF62E-AEA4-EC3B-E779-2B295BB5F372}"/>
              </a:ext>
            </a:extLst>
          </p:cNvPr>
          <p:cNvPicPr>
            <a:picLocks noChangeAspect="1"/>
          </p:cNvPicPr>
          <p:nvPr/>
        </p:nvPicPr>
        <p:blipFill>
          <a:blip r:embed="rId4">
            <a:clrChange>
              <a:clrFrom>
                <a:srgbClr val="000000">
                  <a:alpha val="0"/>
                </a:srgbClr>
              </a:clrFrom>
              <a:clrTo>
                <a:srgbClr val="000000">
                  <a:alpha val="0"/>
                </a:srgbClr>
              </a:clrTo>
            </a:clrChange>
            <a:duotone>
              <a:prstClr val="black"/>
              <a:srgbClr val="1A1C20">
                <a:tint val="45000"/>
                <a:satMod val="400000"/>
              </a:srgbClr>
            </a:duotone>
          </a:blip>
          <a:srcRect/>
          <a:stretch/>
        </p:blipFill>
        <p:spPr>
          <a:xfrm>
            <a:off x="10257692" y="296558"/>
            <a:ext cx="914400" cy="914400"/>
          </a:xfrm>
          <a:prstGeom prst="rect">
            <a:avLst/>
          </a:prstGeom>
        </p:spPr>
      </p:pic>
      <p:cxnSp>
        <p:nvCxnSpPr>
          <p:cNvPr id="11" name="Straight Arrow Connector 10">
            <a:extLst>
              <a:ext uri="{FF2B5EF4-FFF2-40B4-BE49-F238E27FC236}">
                <a16:creationId xmlns:a16="http://schemas.microsoft.com/office/drawing/2014/main" id="{277CB920-B1EC-918F-79F7-5489706308C3}"/>
              </a:ext>
            </a:extLst>
          </p:cNvPr>
          <p:cNvCxnSpPr>
            <a:cxnSpLocks/>
          </p:cNvCxnSpPr>
          <p:nvPr/>
        </p:nvCxnSpPr>
        <p:spPr>
          <a:xfrm>
            <a:off x="143018" y="2686050"/>
            <a:ext cx="122858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2" name="Straight Arrow Connector 11">
            <a:extLst>
              <a:ext uri="{FF2B5EF4-FFF2-40B4-BE49-F238E27FC236}">
                <a16:creationId xmlns:a16="http://schemas.microsoft.com/office/drawing/2014/main" id="{912ECCFF-5EDF-FEF6-27C4-E9EB34651C0E}"/>
              </a:ext>
            </a:extLst>
          </p:cNvPr>
          <p:cNvCxnSpPr>
            <a:cxnSpLocks/>
          </p:cNvCxnSpPr>
          <p:nvPr/>
        </p:nvCxnSpPr>
        <p:spPr>
          <a:xfrm>
            <a:off x="143018" y="3467100"/>
            <a:ext cx="122858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385251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5D26B4A-0FDA-3F47-BDDF-34982C62788D}"/>
              </a:ext>
            </a:extLst>
          </p:cNvPr>
          <p:cNvGraphicFramePr>
            <a:graphicFrameLocks/>
          </p:cNvGraphicFramePr>
          <p:nvPr>
            <p:extLst>
              <p:ext uri="{D42A27DB-BD31-4B8C-83A1-F6EECF244321}">
                <p14:modId xmlns:p14="http://schemas.microsoft.com/office/powerpoint/2010/main" val="702138181"/>
              </p:ext>
            </p:extLst>
          </p:nvPr>
        </p:nvGraphicFramePr>
        <p:xfrm>
          <a:off x="672351" y="1210959"/>
          <a:ext cx="9144000" cy="557784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6DA1B9CD-7D4B-0473-8D0D-506186D95FAD}"/>
              </a:ext>
            </a:extLst>
          </p:cNvPr>
          <p:cNvSpPr/>
          <p:nvPr/>
        </p:nvSpPr>
        <p:spPr bwMode="gray">
          <a:xfrm>
            <a:off x="9990435" y="3081403"/>
            <a:ext cx="1871330" cy="350875"/>
          </a:xfrm>
          <a:prstGeom prst="rect">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Clinical &amp; Medical</a:t>
            </a:r>
          </a:p>
        </p:txBody>
      </p:sp>
      <p:sp>
        <p:nvSpPr>
          <p:cNvPr id="6" name="Rectangle 5">
            <a:extLst>
              <a:ext uri="{FF2B5EF4-FFF2-40B4-BE49-F238E27FC236}">
                <a16:creationId xmlns:a16="http://schemas.microsoft.com/office/drawing/2014/main" id="{8E5A81F2-849C-C1D9-8B01-DA497EA9C9FF}"/>
              </a:ext>
            </a:extLst>
          </p:cNvPr>
          <p:cNvSpPr/>
          <p:nvPr/>
        </p:nvSpPr>
        <p:spPr bwMode="gray">
          <a:xfrm>
            <a:off x="9990435" y="3637840"/>
            <a:ext cx="1871330" cy="655675"/>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Community &amp; Public Health</a:t>
            </a:r>
          </a:p>
        </p:txBody>
      </p:sp>
      <p:sp>
        <p:nvSpPr>
          <p:cNvPr id="7" name="Rectangle 6">
            <a:extLst>
              <a:ext uri="{FF2B5EF4-FFF2-40B4-BE49-F238E27FC236}">
                <a16:creationId xmlns:a16="http://schemas.microsoft.com/office/drawing/2014/main" id="{044AAF3F-C760-60AC-0259-F1BE8A14FD38}"/>
              </a:ext>
            </a:extLst>
          </p:cNvPr>
          <p:cNvSpPr/>
          <p:nvPr/>
        </p:nvSpPr>
        <p:spPr bwMode="gray">
          <a:xfrm>
            <a:off x="9990435" y="4499077"/>
            <a:ext cx="1871330" cy="350875"/>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Economic</a:t>
            </a:r>
          </a:p>
        </p:txBody>
      </p:sp>
      <p:sp>
        <p:nvSpPr>
          <p:cNvPr id="8" name="Rectangle 7">
            <a:extLst>
              <a:ext uri="{FF2B5EF4-FFF2-40B4-BE49-F238E27FC236}">
                <a16:creationId xmlns:a16="http://schemas.microsoft.com/office/drawing/2014/main" id="{774AACB0-3DCE-179B-CCB3-3FA36E3B0070}"/>
              </a:ext>
            </a:extLst>
          </p:cNvPr>
          <p:cNvSpPr/>
          <p:nvPr/>
        </p:nvSpPr>
        <p:spPr bwMode="gray">
          <a:xfrm>
            <a:off x="9990435" y="5055514"/>
            <a:ext cx="1871330" cy="350875"/>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Policy</a:t>
            </a:r>
          </a:p>
        </p:txBody>
      </p:sp>
      <p:sp>
        <p:nvSpPr>
          <p:cNvPr id="9" name="Rectangle 8">
            <a:extLst>
              <a:ext uri="{FF2B5EF4-FFF2-40B4-BE49-F238E27FC236}">
                <a16:creationId xmlns:a16="http://schemas.microsoft.com/office/drawing/2014/main" id="{3B3D2FF9-42E4-1B5E-BF3E-CCC7F28DC55A}"/>
              </a:ext>
            </a:extLst>
          </p:cNvPr>
          <p:cNvSpPr/>
          <p:nvPr/>
        </p:nvSpPr>
        <p:spPr bwMode="gray">
          <a:xfrm>
            <a:off x="9803218" y="2326492"/>
            <a:ext cx="2245764" cy="3255333"/>
          </a:xfrm>
          <a:prstGeom prst="rect">
            <a:avLst/>
          </a:prstGeom>
          <a:noFill/>
          <a:ln w="19050" algn="ctr">
            <a:solidFill>
              <a:schemeClr val="tx1"/>
            </a:solidFill>
            <a:miter lim="800000"/>
            <a:headEnd/>
            <a:tailEnd/>
          </a:ln>
        </p:spPr>
        <p:txBody>
          <a:bodyPr wrap="square" lIns="88900" tIns="88900" rIns="88900" bIns="88900" rtlCol="0" anchor="t"/>
          <a:lstStyle/>
          <a:p>
            <a:pPr algn="ctr">
              <a:lnSpc>
                <a:spcPct val="106000"/>
              </a:lnSpc>
              <a:buFont typeface="Wingdings 2" pitchFamily="18" charset="2"/>
              <a:buNone/>
            </a:pPr>
            <a:r>
              <a:rPr lang="en-US" b="1"/>
              <a:t>TSBM Benefit Categories</a:t>
            </a:r>
          </a:p>
        </p:txBody>
      </p:sp>
      <p:pic>
        <p:nvPicPr>
          <p:cNvPr id="3" name="Graphic 2">
            <a:extLst>
              <a:ext uri="{FF2B5EF4-FFF2-40B4-BE49-F238E27FC236}">
                <a16:creationId xmlns:a16="http://schemas.microsoft.com/office/drawing/2014/main" id="{B11DA92F-5E14-75A5-38F8-36CE2A8E79D7}"/>
              </a:ext>
            </a:extLst>
          </p:cNvPr>
          <p:cNvPicPr>
            <a:picLocks noChangeAspect="1"/>
          </p:cNvPicPr>
          <p:nvPr/>
        </p:nvPicPr>
        <p:blipFill>
          <a:blip r:embed="rId4">
            <a:duotone>
              <a:prstClr val="black"/>
              <a:schemeClr val="tx1">
                <a:lumMod val="50000"/>
                <a:tint val="45000"/>
                <a:satMod val="400000"/>
              </a:schemeClr>
            </a:duotone>
          </a:blip>
          <a:srcRect/>
          <a:stretch/>
        </p:blipFill>
        <p:spPr>
          <a:xfrm>
            <a:off x="10269920" y="296559"/>
            <a:ext cx="914400" cy="914400"/>
          </a:xfrm>
          <a:prstGeom prst="rect">
            <a:avLst/>
          </a:prstGeom>
        </p:spPr>
      </p:pic>
      <p:sp>
        <p:nvSpPr>
          <p:cNvPr id="11" name="Title 10">
            <a:extLst>
              <a:ext uri="{FF2B5EF4-FFF2-40B4-BE49-F238E27FC236}">
                <a16:creationId xmlns:a16="http://schemas.microsoft.com/office/drawing/2014/main" id="{BB83D116-B4E0-5F9F-B56D-7CEA8F0140C5}"/>
              </a:ext>
            </a:extLst>
          </p:cNvPr>
          <p:cNvSpPr>
            <a:spLocks noGrp="1"/>
          </p:cNvSpPr>
          <p:nvPr>
            <p:ph type="title"/>
          </p:nvPr>
        </p:nvSpPr>
        <p:spPr/>
        <p:txBody>
          <a:bodyPr/>
          <a:lstStyle/>
          <a:p>
            <a:r>
              <a:rPr lang="en-US" b="1" i="1"/>
              <a:t>Results</a:t>
            </a:r>
            <a:r>
              <a:rPr lang="en-US"/>
              <a:t>: Fig. 5: Translational Science Benefits Model</a:t>
            </a:r>
          </a:p>
        </p:txBody>
      </p:sp>
      <p:cxnSp>
        <p:nvCxnSpPr>
          <p:cNvPr id="2" name="Straight Arrow Connector 1">
            <a:extLst>
              <a:ext uri="{FF2B5EF4-FFF2-40B4-BE49-F238E27FC236}">
                <a16:creationId xmlns:a16="http://schemas.microsoft.com/office/drawing/2014/main" id="{419D6EEF-72D4-CEE1-104B-012331DF4274}"/>
              </a:ext>
            </a:extLst>
          </p:cNvPr>
          <p:cNvCxnSpPr>
            <a:cxnSpLocks/>
          </p:cNvCxnSpPr>
          <p:nvPr/>
        </p:nvCxnSpPr>
        <p:spPr>
          <a:xfrm>
            <a:off x="143018" y="3509010"/>
            <a:ext cx="122858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49B6D98C-3B8A-D656-EFA6-38CA6EDDC6B6}"/>
              </a:ext>
            </a:extLst>
          </p:cNvPr>
          <p:cNvCxnSpPr>
            <a:cxnSpLocks/>
          </p:cNvCxnSpPr>
          <p:nvPr/>
        </p:nvCxnSpPr>
        <p:spPr>
          <a:xfrm>
            <a:off x="143018" y="3192780"/>
            <a:ext cx="122858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644038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
        <p:nvSpPr>
          <p:cNvPr id="5" name="TextBox 4">
            <a:extLst>
              <a:ext uri="{FF2B5EF4-FFF2-40B4-BE49-F238E27FC236}">
                <a16:creationId xmlns:a16="http://schemas.microsoft.com/office/drawing/2014/main" id="{C7E56299-FC50-0BFA-9730-EFC89B10E69C}"/>
              </a:ext>
            </a:extLst>
          </p:cNvPr>
          <p:cNvSpPr txBox="1"/>
          <p:nvPr/>
        </p:nvSpPr>
        <p:spPr>
          <a:xfrm>
            <a:off x="83866" y="-89"/>
            <a:ext cx="2379187" cy="2487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200"/>
              </a:spcBef>
              <a:buSzPct val="100000"/>
            </a:pPr>
            <a:r>
              <a:rPr lang="en-US" sz="3000" i="1">
                <a:solidFill>
                  <a:schemeClr val="tx2"/>
                </a:solidFill>
              </a:rPr>
              <a:t>Results</a:t>
            </a:r>
          </a:p>
          <a:p>
            <a:pPr>
              <a:spcBef>
                <a:spcPts val="200"/>
              </a:spcBef>
            </a:pPr>
            <a:r>
              <a:rPr lang="en-US" sz="2600">
                <a:solidFill>
                  <a:schemeClr val="tx2"/>
                </a:solidFill>
              </a:rPr>
              <a:t>Fig. 6: Multiple Correspondence Analysis of Topics and Publications</a:t>
            </a:r>
          </a:p>
        </p:txBody>
      </p:sp>
    </p:spTree>
    <p:extLst>
      <p:ext uri="{BB962C8B-B14F-4D97-AF65-F5344CB8AC3E}">
        <p14:creationId xmlns:p14="http://schemas.microsoft.com/office/powerpoint/2010/main" val="2435337989"/>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3"/>
          <a:stretch>
            <a:fillRect/>
          </a:stretch>
        </p:blipFill>
        <p:spPr>
          <a:xfrm>
            <a:off x="1714500" y="0"/>
            <a:ext cx="9398000" cy="6858000"/>
          </a:xfrm>
          <a:prstGeom prst="rect">
            <a:avLst/>
          </a:prstGeom>
        </p:spPr>
      </p:pic>
    </p:spTree>
    <p:extLst>
      <p:ext uri="{BB962C8B-B14F-4D97-AF65-F5344CB8AC3E}">
        <p14:creationId xmlns:p14="http://schemas.microsoft.com/office/powerpoint/2010/main" val="37524908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pic>
        <p:nvPicPr>
          <p:cNvPr id="6" name="Graphic 5">
            <a:extLst>
              <a:ext uri="{FF2B5EF4-FFF2-40B4-BE49-F238E27FC236}">
                <a16:creationId xmlns:a16="http://schemas.microsoft.com/office/drawing/2014/main" id="{6032218F-2DFB-FA10-7B9D-0464C9205C90}"/>
              </a:ext>
            </a:extLst>
          </p:cNvPr>
          <p:cNvPicPr>
            <a:picLocks noChangeAspect="1"/>
          </p:cNvPicPr>
          <p:nvPr/>
        </p:nvPicPr>
        <p:blipFill>
          <a:blip r:embed="rId5">
            <a:duotone>
              <a:prstClr val="black"/>
              <a:srgbClr val="1A1C20">
                <a:tint val="45000"/>
                <a:satMod val="400000"/>
              </a:srgbClr>
            </a:duotone>
          </a:blip>
          <a:srcRect/>
          <a:stretch/>
        </p:blipFill>
        <p:spPr>
          <a:xfrm>
            <a:off x="711484" y="3698405"/>
            <a:ext cx="914400" cy="914400"/>
          </a:xfrm>
          <a:prstGeom prst="rect">
            <a:avLst/>
          </a:prstGeom>
        </p:spPr>
      </p:pic>
      <p:pic>
        <p:nvPicPr>
          <p:cNvPr id="8" name="Graphic 7">
            <a:extLst>
              <a:ext uri="{FF2B5EF4-FFF2-40B4-BE49-F238E27FC236}">
                <a16:creationId xmlns:a16="http://schemas.microsoft.com/office/drawing/2014/main" id="{BD84280C-F1C4-8EB8-8386-B05BC374C442}"/>
              </a:ext>
            </a:extLst>
          </p:cNvPr>
          <p:cNvPicPr>
            <a:picLocks noChangeAspect="1"/>
          </p:cNvPicPr>
          <p:nvPr/>
        </p:nvPicPr>
        <p:blipFill>
          <a:blip r:embed="rId6">
            <a:duotone>
              <a:prstClr val="black"/>
              <a:srgbClr val="1A1C20">
                <a:tint val="45000"/>
                <a:satMod val="400000"/>
              </a:srgbClr>
            </a:duotone>
          </a:blip>
          <a:srcRect/>
          <a:stretch/>
        </p:blipFill>
        <p:spPr>
          <a:xfrm>
            <a:off x="10655300" y="3698405"/>
            <a:ext cx="914400" cy="914400"/>
          </a:xfrm>
          <a:prstGeom prst="rect">
            <a:avLst/>
          </a:prstGeom>
        </p:spPr>
      </p:pic>
      <p:pic>
        <p:nvPicPr>
          <p:cNvPr id="10" name="Graphic 9">
            <a:extLst>
              <a:ext uri="{FF2B5EF4-FFF2-40B4-BE49-F238E27FC236}">
                <a16:creationId xmlns:a16="http://schemas.microsoft.com/office/drawing/2014/main" id="{7B7957CF-589C-36CD-3F95-2146892FF7CD}"/>
              </a:ext>
            </a:extLst>
          </p:cNvPr>
          <p:cNvPicPr>
            <a:picLocks noChangeAspect="1"/>
          </p:cNvPicPr>
          <p:nvPr/>
        </p:nvPicPr>
        <p:blipFill>
          <a:blip r:embed="rId7">
            <a:duotone>
              <a:prstClr val="black"/>
              <a:schemeClr val="tx1">
                <a:lumMod val="50000"/>
                <a:tint val="45000"/>
                <a:satMod val="400000"/>
              </a:schemeClr>
            </a:duotone>
          </a:blip>
          <a:srcRect/>
          <a:stretch/>
        </p:blipFill>
        <p:spPr>
          <a:xfrm>
            <a:off x="4302369" y="329441"/>
            <a:ext cx="914400" cy="914400"/>
          </a:xfrm>
          <a:prstGeom prst="rect">
            <a:avLst/>
          </a:prstGeom>
        </p:spPr>
      </p:pic>
      <p:pic>
        <p:nvPicPr>
          <p:cNvPr id="14" name="Graphic 13">
            <a:extLst>
              <a:ext uri="{FF2B5EF4-FFF2-40B4-BE49-F238E27FC236}">
                <a16:creationId xmlns:a16="http://schemas.microsoft.com/office/drawing/2014/main" id="{7CB4CC0C-2478-CF82-A2FA-BA12FF5D239E}"/>
              </a:ext>
            </a:extLst>
          </p:cNvPr>
          <p:cNvPicPr>
            <a:picLocks noChangeAspect="1"/>
          </p:cNvPicPr>
          <p:nvPr/>
        </p:nvPicPr>
        <p:blipFill>
          <a:blip r:embed="rId8">
            <a:duotone>
              <a:prstClr val="black"/>
              <a:schemeClr val="tx1">
                <a:tint val="45000"/>
                <a:satMod val="400000"/>
              </a:schemeClr>
            </a:duotone>
          </a:blip>
          <a:srcRect/>
          <a:stretch/>
        </p:blipFill>
        <p:spPr>
          <a:xfrm>
            <a:off x="4302369" y="5943600"/>
            <a:ext cx="914400" cy="914400"/>
          </a:xfrm>
          <a:prstGeom prst="rect">
            <a:avLst/>
          </a:prstGeom>
        </p:spPr>
      </p:pic>
      <p:sp>
        <p:nvSpPr>
          <p:cNvPr id="15" name="Rectangle 14">
            <a:extLst>
              <a:ext uri="{FF2B5EF4-FFF2-40B4-BE49-F238E27FC236}">
                <a16:creationId xmlns:a16="http://schemas.microsoft.com/office/drawing/2014/main" id="{87D96D26-0A7C-4607-A878-7506BDA6A4EB}"/>
              </a:ext>
            </a:extLst>
          </p:cNvPr>
          <p:cNvSpPr/>
          <p:nvPr/>
        </p:nvSpPr>
        <p:spPr bwMode="gray">
          <a:xfrm>
            <a:off x="6975233" y="1"/>
            <a:ext cx="4137267" cy="195189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243506689"/>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
        <p:nvSpPr>
          <p:cNvPr id="3" name="Oval 2">
            <a:extLst>
              <a:ext uri="{FF2B5EF4-FFF2-40B4-BE49-F238E27FC236}">
                <a16:creationId xmlns:a16="http://schemas.microsoft.com/office/drawing/2014/main" id="{91B09121-46CE-063C-FC99-4CCD926CCB09}"/>
              </a:ext>
            </a:extLst>
          </p:cNvPr>
          <p:cNvSpPr/>
          <p:nvPr/>
        </p:nvSpPr>
        <p:spPr bwMode="gray">
          <a:xfrm>
            <a:off x="9185225" y="149830"/>
            <a:ext cx="2194560" cy="1872401"/>
          </a:xfrm>
          <a:prstGeom prst="ellipse">
            <a:avLst/>
          </a:prstGeom>
          <a:noFill/>
          <a:ln w="5715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833856392"/>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Tree>
    <p:extLst>
      <p:ext uri="{BB962C8B-B14F-4D97-AF65-F5344CB8AC3E}">
        <p14:creationId xmlns:p14="http://schemas.microsoft.com/office/powerpoint/2010/main" val="2874612496"/>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
        <p:nvSpPr>
          <p:cNvPr id="3" name="Oval 2">
            <a:extLst>
              <a:ext uri="{FF2B5EF4-FFF2-40B4-BE49-F238E27FC236}">
                <a16:creationId xmlns:a16="http://schemas.microsoft.com/office/drawing/2014/main" id="{F09ED9DD-B532-4828-E650-D69578A7BD62}"/>
              </a:ext>
            </a:extLst>
          </p:cNvPr>
          <p:cNvSpPr/>
          <p:nvPr/>
        </p:nvSpPr>
        <p:spPr bwMode="gray">
          <a:xfrm>
            <a:off x="2760785" y="5345723"/>
            <a:ext cx="1723292" cy="1143000"/>
          </a:xfrm>
          <a:prstGeom prst="ellipse">
            <a:avLst/>
          </a:prstGeom>
          <a:noFill/>
          <a:ln w="3810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184934798"/>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
        <p:nvSpPr>
          <p:cNvPr id="3" name="Oval 2">
            <a:extLst>
              <a:ext uri="{FF2B5EF4-FFF2-40B4-BE49-F238E27FC236}">
                <a16:creationId xmlns:a16="http://schemas.microsoft.com/office/drawing/2014/main" id="{F09ED9DD-B532-4828-E650-D69578A7BD62}"/>
              </a:ext>
            </a:extLst>
          </p:cNvPr>
          <p:cNvSpPr/>
          <p:nvPr/>
        </p:nvSpPr>
        <p:spPr bwMode="gray">
          <a:xfrm>
            <a:off x="3006969" y="896816"/>
            <a:ext cx="2795954" cy="2866292"/>
          </a:xfrm>
          <a:prstGeom prst="ellipse">
            <a:avLst/>
          </a:prstGeom>
          <a:noFill/>
          <a:ln w="3810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930421291"/>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2940-A765-4C5F-923F-32DA7EA7BDB6}"/>
              </a:ext>
            </a:extLst>
          </p:cNvPr>
          <p:cNvSpPr>
            <a:spLocks noGrp="1"/>
          </p:cNvSpPr>
          <p:nvPr>
            <p:ph type="title"/>
          </p:nvPr>
        </p:nvSpPr>
        <p:spPr/>
        <p:txBody>
          <a:bodyPr/>
          <a:lstStyle/>
          <a:p>
            <a:r>
              <a:rPr lang="en-US" b="1" i="1"/>
              <a:t>Agenda</a:t>
            </a:r>
          </a:p>
        </p:txBody>
      </p:sp>
      <p:sp>
        <p:nvSpPr>
          <p:cNvPr id="3" name="Content Placeholder 2">
            <a:extLst>
              <a:ext uri="{FF2B5EF4-FFF2-40B4-BE49-F238E27FC236}">
                <a16:creationId xmlns:a16="http://schemas.microsoft.com/office/drawing/2014/main" id="{7A7E7A65-71CA-46FF-9CF8-584075BBD8BE}"/>
              </a:ext>
            </a:extLst>
          </p:cNvPr>
          <p:cNvSpPr>
            <a:spLocks noGrp="1"/>
          </p:cNvSpPr>
          <p:nvPr>
            <p:ph idx="1"/>
          </p:nvPr>
        </p:nvSpPr>
        <p:spPr>
          <a:xfrm>
            <a:off x="672353" y="1210962"/>
            <a:ext cx="9555864" cy="5285981"/>
          </a:xfrm>
        </p:spPr>
        <p:txBody>
          <a:bodyPr vert="horz" lIns="0" tIns="457200" rIns="0" bIns="0" rtlCol="0" anchor="t">
            <a:noAutofit/>
          </a:bodyPr>
          <a:lstStyle/>
          <a:p>
            <a:pPr marL="342900" indent="-342900"/>
            <a:r>
              <a:rPr lang="en-US" sz="2400"/>
              <a:t>Approach </a:t>
            </a:r>
          </a:p>
          <a:p>
            <a:pPr marL="342900" indent="-342900"/>
            <a:r>
              <a:rPr lang="en-US" sz="2400"/>
              <a:t>Methods</a:t>
            </a:r>
          </a:p>
          <a:p>
            <a:pPr marL="342900" indent="-342900"/>
            <a:r>
              <a:rPr lang="en-US" sz="2400"/>
              <a:t>Results</a:t>
            </a:r>
          </a:p>
          <a:p>
            <a:pPr marL="586740" lvl="1" indent="-226695"/>
            <a:r>
              <a:rPr lang="en-US" sz="2400">
                <a:solidFill>
                  <a:schemeClr val="tx2"/>
                </a:solidFill>
              </a:rPr>
              <a:t> </a:t>
            </a:r>
            <a:r>
              <a:rPr lang="en-US" sz="2400" i="1"/>
              <a:t>Patterns of Scientific Collaboration (presented in Part 1)</a:t>
            </a:r>
          </a:p>
          <a:p>
            <a:pPr marL="586740" lvl="1" indent="-226695">
              <a:buClr>
                <a:srgbClr val="4B9CD3"/>
              </a:buClr>
            </a:pPr>
            <a:r>
              <a:rPr lang="en-US" sz="2400" b="1">
                <a:solidFill>
                  <a:schemeClr val="tx2"/>
                </a:solidFill>
              </a:rPr>
              <a:t>Contents of Scientific Output</a:t>
            </a:r>
          </a:p>
          <a:p>
            <a:pPr marL="180340" indent="-180340">
              <a:buClr>
                <a:srgbClr val="00539B"/>
              </a:buClr>
            </a:pPr>
            <a:r>
              <a:rPr lang="en-US" sz="2400"/>
              <a:t>  Key Takeaways &amp; Next Steps</a:t>
            </a:r>
          </a:p>
          <a:p>
            <a:pPr marL="180340" indent="-180340">
              <a:buClr>
                <a:srgbClr val="00539B"/>
              </a:buClr>
            </a:pPr>
            <a:endParaRPr lang="en-US" sz="2400"/>
          </a:p>
          <a:p>
            <a:pPr marL="180340" indent="-180340">
              <a:buClr>
                <a:srgbClr val="00539B"/>
              </a:buClr>
            </a:pPr>
            <a:endParaRPr lang="en-US"/>
          </a:p>
          <a:p>
            <a:pPr marL="586740" lvl="1" indent="-226695"/>
            <a:endParaRPr lang="en-US"/>
          </a:p>
        </p:txBody>
      </p:sp>
    </p:spTree>
    <p:extLst>
      <p:ext uri="{BB962C8B-B14F-4D97-AF65-F5344CB8AC3E}">
        <p14:creationId xmlns:p14="http://schemas.microsoft.com/office/powerpoint/2010/main" val="19359681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459875-54BA-4945-B5AB-1D491C52C64D}"/>
              </a:ext>
            </a:extLst>
          </p:cNvPr>
          <p:cNvSpPr/>
          <p:nvPr/>
        </p:nvSpPr>
        <p:spPr bwMode="gray">
          <a:xfrm>
            <a:off x="165100" y="5753100"/>
            <a:ext cx="3073400" cy="9017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Picture 1">
            <a:extLst>
              <a:ext uri="{FF2B5EF4-FFF2-40B4-BE49-F238E27FC236}">
                <a16:creationId xmlns:a16="http://schemas.microsoft.com/office/drawing/2014/main" id="{F8B99269-61A3-9145-9A47-B0F0ACEE72BE}"/>
              </a:ext>
            </a:extLst>
          </p:cNvPr>
          <p:cNvPicPr>
            <a:picLocks noChangeAspect="1"/>
          </p:cNvPicPr>
          <p:nvPr/>
        </p:nvPicPr>
        <p:blipFill>
          <a:blip r:embed="rId4"/>
          <a:stretch>
            <a:fillRect/>
          </a:stretch>
        </p:blipFill>
        <p:spPr>
          <a:xfrm>
            <a:off x="1714500" y="0"/>
            <a:ext cx="9398000" cy="6858000"/>
          </a:xfrm>
          <a:prstGeom prst="rect">
            <a:avLst/>
          </a:prstGeom>
        </p:spPr>
      </p:pic>
      <p:sp>
        <p:nvSpPr>
          <p:cNvPr id="3" name="Oval 2">
            <a:extLst>
              <a:ext uri="{FF2B5EF4-FFF2-40B4-BE49-F238E27FC236}">
                <a16:creationId xmlns:a16="http://schemas.microsoft.com/office/drawing/2014/main" id="{F09ED9DD-B532-4828-E650-D69578A7BD62}"/>
              </a:ext>
            </a:extLst>
          </p:cNvPr>
          <p:cNvSpPr/>
          <p:nvPr/>
        </p:nvSpPr>
        <p:spPr bwMode="gray">
          <a:xfrm>
            <a:off x="4278922" y="4413738"/>
            <a:ext cx="3546231" cy="1932354"/>
          </a:xfrm>
          <a:prstGeom prst="ellipse">
            <a:avLst/>
          </a:prstGeom>
          <a:noFill/>
          <a:ln w="3810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Oval 4">
            <a:extLst>
              <a:ext uri="{FF2B5EF4-FFF2-40B4-BE49-F238E27FC236}">
                <a16:creationId xmlns:a16="http://schemas.microsoft.com/office/drawing/2014/main" id="{C2C2EEE4-BE1E-DD90-EBA5-A03978D73FC7}"/>
              </a:ext>
            </a:extLst>
          </p:cNvPr>
          <p:cNvSpPr/>
          <p:nvPr/>
        </p:nvSpPr>
        <p:spPr bwMode="gray">
          <a:xfrm>
            <a:off x="7139354" y="3182814"/>
            <a:ext cx="3250221" cy="2215663"/>
          </a:xfrm>
          <a:prstGeom prst="ellipse">
            <a:avLst/>
          </a:prstGeom>
          <a:noFill/>
          <a:ln w="3810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Oval 5">
            <a:extLst>
              <a:ext uri="{FF2B5EF4-FFF2-40B4-BE49-F238E27FC236}">
                <a16:creationId xmlns:a16="http://schemas.microsoft.com/office/drawing/2014/main" id="{99039ECC-3E7C-9D17-538F-F31C8CF98299}"/>
              </a:ext>
            </a:extLst>
          </p:cNvPr>
          <p:cNvSpPr/>
          <p:nvPr/>
        </p:nvSpPr>
        <p:spPr bwMode="gray">
          <a:xfrm rot="19538349">
            <a:off x="5622487" y="3055471"/>
            <a:ext cx="2449486" cy="1325495"/>
          </a:xfrm>
          <a:prstGeom prst="ellipse">
            <a:avLst/>
          </a:prstGeom>
          <a:noFill/>
          <a:ln w="38100">
            <a:headEnd/>
            <a:tailEnd/>
          </a:ln>
        </p:spPr>
        <p:style>
          <a:lnRef idx="2">
            <a:schemeClr val="accent5"/>
          </a:lnRef>
          <a:fillRef idx="1">
            <a:schemeClr val="lt1"/>
          </a:fillRef>
          <a:effectRef idx="0">
            <a:schemeClr val="accent5"/>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892958944"/>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45EC15-A334-DA05-DEB1-AA12586BFC77}"/>
              </a:ext>
            </a:extLst>
          </p:cNvPr>
          <p:cNvSpPr>
            <a:spLocks noGrp="1"/>
          </p:cNvSpPr>
          <p:nvPr>
            <p:ph type="title"/>
          </p:nvPr>
        </p:nvSpPr>
        <p:spPr/>
        <p:txBody>
          <a:bodyPr/>
          <a:lstStyle/>
          <a:p>
            <a:r>
              <a:rPr lang="en-US" b="1" i="1">
                <a:ea typeface="+mj-lt"/>
                <a:cs typeface="+mj-lt"/>
              </a:rPr>
              <a:t>Key Takeaways:</a:t>
            </a:r>
            <a:r>
              <a:rPr lang="en-US" b="1">
                <a:ea typeface="+mj-lt"/>
                <a:cs typeface="+mj-lt"/>
              </a:rPr>
              <a:t> </a:t>
            </a:r>
            <a:r>
              <a:rPr lang="en-US"/>
              <a:t>Contents of Scientific Output</a:t>
            </a:r>
          </a:p>
        </p:txBody>
      </p:sp>
      <p:sp>
        <p:nvSpPr>
          <p:cNvPr id="3" name="Text Placeholder 2">
            <a:extLst>
              <a:ext uri="{FF2B5EF4-FFF2-40B4-BE49-F238E27FC236}">
                <a16:creationId xmlns:a16="http://schemas.microsoft.com/office/drawing/2014/main" id="{F63D30C5-C014-F347-95CF-8720681A2F2B}"/>
              </a:ext>
            </a:extLst>
          </p:cNvPr>
          <p:cNvSpPr>
            <a:spLocks noGrp="1"/>
          </p:cNvSpPr>
          <p:nvPr>
            <p:ph idx="1"/>
          </p:nvPr>
        </p:nvSpPr>
        <p:spPr/>
        <p:txBody>
          <a:bodyPr/>
          <a:lstStyle/>
          <a:p>
            <a:r>
              <a:rPr lang="en-US" dirty="0"/>
              <a:t>substantive topics </a:t>
            </a:r>
          </a:p>
          <a:p>
            <a:r>
              <a:rPr lang="en-US" dirty="0"/>
              <a:t>underserved populations</a:t>
            </a:r>
          </a:p>
          <a:p>
            <a:r>
              <a:rPr lang="en-US" dirty="0"/>
              <a:t>multiple settings</a:t>
            </a:r>
          </a:p>
          <a:p>
            <a:r>
              <a:rPr lang="en-US" dirty="0"/>
              <a:t>methods </a:t>
            </a:r>
          </a:p>
          <a:p>
            <a:endParaRPr lang="en-US" dirty="0"/>
          </a:p>
          <a:p>
            <a:r>
              <a:rPr lang="en-US" dirty="0"/>
              <a:t>complementing skills &amp; resources</a:t>
            </a:r>
          </a:p>
          <a:p>
            <a:r>
              <a:rPr lang="en-US" dirty="0"/>
              <a:t>Publications Dashboard</a:t>
            </a:r>
          </a:p>
          <a:p>
            <a:pPr marL="0" indent="0">
              <a:buNone/>
            </a:pPr>
            <a:r>
              <a:rPr lang="en-US" dirty="0"/>
              <a:t>		</a:t>
            </a:r>
          </a:p>
        </p:txBody>
      </p:sp>
      <p:pic>
        <p:nvPicPr>
          <p:cNvPr id="6" name="Graphic 5" descr="Universal access with solid fill">
            <a:extLst>
              <a:ext uri="{FF2B5EF4-FFF2-40B4-BE49-F238E27FC236}">
                <a16:creationId xmlns:a16="http://schemas.microsoft.com/office/drawing/2014/main" id="{BF4B546A-659F-537F-67F5-FC2D5F218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1534" y="1847055"/>
            <a:ext cx="914400" cy="914400"/>
          </a:xfrm>
          <a:prstGeom prst="rect">
            <a:avLst/>
          </a:prstGeom>
        </p:spPr>
      </p:pic>
      <p:pic>
        <p:nvPicPr>
          <p:cNvPr id="9" name="Graphic 8" descr="Magnifying glass with solid fill">
            <a:extLst>
              <a:ext uri="{FF2B5EF4-FFF2-40B4-BE49-F238E27FC236}">
                <a16:creationId xmlns:a16="http://schemas.microsoft.com/office/drawing/2014/main" id="{DB397CD1-3000-B745-4BFE-1370DCF7EF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0854" y="3708474"/>
            <a:ext cx="914400" cy="914400"/>
          </a:xfrm>
          <a:prstGeom prst="rect">
            <a:avLst/>
          </a:prstGeom>
        </p:spPr>
      </p:pic>
      <p:pic>
        <p:nvPicPr>
          <p:cNvPr id="12" name="Graphic 11" descr="Hospital with solid fill">
            <a:extLst>
              <a:ext uri="{FF2B5EF4-FFF2-40B4-BE49-F238E27FC236}">
                <a16:creationId xmlns:a16="http://schemas.microsoft.com/office/drawing/2014/main" id="{0CACAED9-C1EA-30C4-B46A-2D713A28F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1600" y="2668606"/>
            <a:ext cx="914400" cy="914400"/>
          </a:xfrm>
          <a:prstGeom prst="rect">
            <a:avLst/>
          </a:prstGeom>
        </p:spPr>
      </p:pic>
      <p:pic>
        <p:nvPicPr>
          <p:cNvPr id="14" name="Picture 13" descr="Colleagues huddle">
            <a:extLst>
              <a:ext uri="{FF2B5EF4-FFF2-40B4-BE49-F238E27FC236}">
                <a16:creationId xmlns:a16="http://schemas.microsoft.com/office/drawing/2014/main" id="{77F2B9A7-1858-6D69-4FD8-CC5ADB0D30B8}"/>
              </a:ext>
            </a:extLst>
          </p:cNvPr>
          <p:cNvPicPr>
            <a:picLocks noChangeAspect="1"/>
          </p:cNvPicPr>
          <p:nvPr/>
        </p:nvPicPr>
        <p:blipFill rotWithShape="1">
          <a:blip r:embed="rId9"/>
          <a:srcRect l="16667" r="16667"/>
          <a:stretch/>
        </p:blipFill>
        <p:spPr>
          <a:xfrm>
            <a:off x="6476626" y="1367480"/>
            <a:ext cx="4572000" cy="4572000"/>
          </a:xfrm>
          <a:prstGeom prst="ellipse">
            <a:avLst/>
          </a:prstGeom>
        </p:spPr>
      </p:pic>
    </p:spTree>
    <p:extLst>
      <p:ext uri="{BB962C8B-B14F-4D97-AF65-F5344CB8AC3E}">
        <p14:creationId xmlns:p14="http://schemas.microsoft.com/office/powerpoint/2010/main" val="26252300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5449-CACB-0130-F2F4-98AAE3A14325}"/>
              </a:ext>
            </a:extLst>
          </p:cNvPr>
          <p:cNvSpPr>
            <a:spLocks noGrp="1"/>
          </p:cNvSpPr>
          <p:nvPr>
            <p:ph type="title"/>
          </p:nvPr>
        </p:nvSpPr>
        <p:spPr/>
        <p:txBody>
          <a:bodyPr/>
          <a:lstStyle/>
          <a:p>
            <a:r>
              <a:rPr lang="en-US" b="1" i="1">
                <a:ea typeface="+mj-lt"/>
                <a:cs typeface="+mj-lt"/>
              </a:rPr>
              <a:t>Recommendations</a:t>
            </a:r>
            <a:r>
              <a:rPr lang="en-US">
                <a:ea typeface="+mj-lt"/>
                <a:cs typeface="+mj-lt"/>
              </a:rPr>
              <a:t> – </a:t>
            </a:r>
            <a:r>
              <a:rPr lang="en-US"/>
              <a:t>Content of RADx-UP Publications </a:t>
            </a:r>
          </a:p>
        </p:txBody>
      </p:sp>
      <p:sp>
        <p:nvSpPr>
          <p:cNvPr id="3" name="Text Placeholder 2">
            <a:extLst>
              <a:ext uri="{FF2B5EF4-FFF2-40B4-BE49-F238E27FC236}">
                <a16:creationId xmlns:a16="http://schemas.microsoft.com/office/drawing/2014/main" id="{F63D30C5-C014-F347-95CF-8720681A2F2B}"/>
              </a:ext>
            </a:extLst>
          </p:cNvPr>
          <p:cNvSpPr>
            <a:spLocks noGrp="1"/>
          </p:cNvSpPr>
          <p:nvPr>
            <p:ph idx="1"/>
          </p:nvPr>
        </p:nvSpPr>
        <p:spPr/>
        <p:txBody>
          <a:bodyPr/>
          <a:lstStyle/>
          <a:p>
            <a:r>
              <a:rPr lang="en-US"/>
              <a:t>underserved populations </a:t>
            </a:r>
          </a:p>
          <a:p>
            <a:pPr lvl="1"/>
            <a:r>
              <a:rPr lang="en-US"/>
              <a:t>people with lower socioeconomic status (SES) </a:t>
            </a:r>
          </a:p>
          <a:p>
            <a:pPr lvl="1"/>
            <a:r>
              <a:rPr lang="en-US"/>
              <a:t>healthcare workers </a:t>
            </a:r>
          </a:p>
          <a:p>
            <a:r>
              <a:rPr lang="en-US"/>
              <a:t>combinations </a:t>
            </a:r>
          </a:p>
          <a:p>
            <a:pPr lvl="1"/>
            <a:r>
              <a:rPr lang="en-US"/>
              <a:t> (e.g., lower SES, peer influence, and policy benefits of vaccine uptake)</a:t>
            </a:r>
          </a:p>
          <a:p>
            <a:r>
              <a:rPr lang="en-US"/>
              <a:t>publications dashboard</a:t>
            </a:r>
          </a:p>
          <a:p>
            <a:pPr marL="0" indent="0">
              <a:buNone/>
            </a:pPr>
            <a:endParaRPr lang="en-US"/>
          </a:p>
          <a:p>
            <a:endParaRPr lang="en-US"/>
          </a:p>
        </p:txBody>
      </p:sp>
    </p:spTree>
    <p:extLst>
      <p:ext uri="{BB962C8B-B14F-4D97-AF65-F5344CB8AC3E}">
        <p14:creationId xmlns:p14="http://schemas.microsoft.com/office/powerpoint/2010/main" val="12744749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21B6-44B5-6202-B360-88D8BA901BE2}"/>
              </a:ext>
            </a:extLst>
          </p:cNvPr>
          <p:cNvSpPr>
            <a:spLocks noGrp="1"/>
          </p:cNvSpPr>
          <p:nvPr>
            <p:ph type="title"/>
          </p:nvPr>
        </p:nvSpPr>
        <p:spPr/>
        <p:txBody>
          <a:bodyPr/>
          <a:lstStyle/>
          <a:p>
            <a:r>
              <a:rPr lang="en-US" b="1" i="1"/>
              <a:t>Next Steps</a:t>
            </a:r>
            <a:r>
              <a:rPr lang="en-US" i="1"/>
              <a:t>: </a:t>
            </a:r>
            <a:r>
              <a:rPr lang="en-US"/>
              <a:t>Analyses</a:t>
            </a:r>
          </a:p>
        </p:txBody>
      </p:sp>
      <p:grpSp>
        <p:nvGrpSpPr>
          <p:cNvPr id="4" name="Group 3">
            <a:extLst>
              <a:ext uri="{FF2B5EF4-FFF2-40B4-BE49-F238E27FC236}">
                <a16:creationId xmlns:a16="http://schemas.microsoft.com/office/drawing/2014/main" id="{4F4E10B8-1D49-348D-94F7-A50510B872C8}"/>
              </a:ext>
            </a:extLst>
          </p:cNvPr>
          <p:cNvGrpSpPr/>
          <p:nvPr/>
        </p:nvGrpSpPr>
        <p:grpSpPr>
          <a:xfrm>
            <a:off x="1971818" y="1210961"/>
            <a:ext cx="8248363" cy="5466286"/>
            <a:chOff x="1120685" y="605852"/>
            <a:chExt cx="9592287" cy="5508455"/>
          </a:xfrm>
        </p:grpSpPr>
        <p:graphicFrame>
          <p:nvGraphicFramePr>
            <p:cNvPr id="5" name="Content Placeholder 3">
              <a:extLst>
                <a:ext uri="{FF2B5EF4-FFF2-40B4-BE49-F238E27FC236}">
                  <a16:creationId xmlns:a16="http://schemas.microsoft.com/office/drawing/2014/main" id="{8EAC3283-B36B-5C1A-97DB-83F2705927BD}"/>
                </a:ext>
              </a:extLst>
            </p:cNvPr>
            <p:cNvGraphicFramePr>
              <a:graphicFrameLocks/>
            </p:cNvGraphicFramePr>
            <p:nvPr/>
          </p:nvGraphicFramePr>
          <p:xfrm>
            <a:off x="3061467" y="605852"/>
            <a:ext cx="5562431" cy="4932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1841D852-DE9C-6006-5770-E63A0AFE7488}"/>
                </a:ext>
              </a:extLst>
            </p:cNvPr>
            <p:cNvCxnSpPr>
              <a:cxnSpLocks/>
            </p:cNvCxnSpPr>
            <p:nvPr/>
          </p:nvCxnSpPr>
          <p:spPr>
            <a:xfrm>
              <a:off x="6599632" y="3036256"/>
              <a:ext cx="2036028" cy="0"/>
            </a:xfrm>
            <a:prstGeom prst="line">
              <a:avLst/>
            </a:prstGeom>
            <a:ln w="127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731EF5F-74BC-8ABD-5E60-1EE87512E8D3}"/>
                </a:ext>
              </a:extLst>
            </p:cNvPr>
            <p:cNvCxnSpPr>
              <a:cxnSpLocks/>
            </p:cNvCxnSpPr>
            <p:nvPr/>
          </p:nvCxnSpPr>
          <p:spPr>
            <a:xfrm flipH="1" flipV="1">
              <a:off x="3084991" y="3024544"/>
              <a:ext cx="1954531" cy="0"/>
            </a:xfrm>
            <a:prstGeom prst="line">
              <a:avLst/>
            </a:prstGeom>
            <a:ln w="12700">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1613E0-66A8-10B1-ED61-111154B74476}"/>
                </a:ext>
              </a:extLst>
            </p:cNvPr>
            <p:cNvCxnSpPr>
              <a:cxnSpLocks/>
            </p:cNvCxnSpPr>
            <p:nvPr/>
          </p:nvCxnSpPr>
          <p:spPr>
            <a:xfrm>
              <a:off x="5854196" y="4224341"/>
              <a:ext cx="0" cy="1350838"/>
            </a:xfrm>
            <a:prstGeom prst="line">
              <a:avLst/>
            </a:prstGeom>
            <a:ln w="12700">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3B3AD4-2244-DCF3-0EA3-21A85243B4D9}"/>
                </a:ext>
              </a:extLst>
            </p:cNvPr>
            <p:cNvSpPr txBox="1"/>
            <p:nvPr/>
          </p:nvSpPr>
          <p:spPr>
            <a:xfrm>
              <a:off x="1120685" y="2484773"/>
              <a:ext cx="1929020" cy="1231106"/>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Bibliometric Analysis </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and </a:t>
              </a: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Content Analysis </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identify the most significant findings from RADx-UP.</a:t>
              </a:r>
            </a:p>
          </p:txBody>
        </p:sp>
        <p:sp>
          <p:nvSpPr>
            <p:cNvPr id="10" name="TextBox 9">
              <a:extLst>
                <a:ext uri="{FF2B5EF4-FFF2-40B4-BE49-F238E27FC236}">
                  <a16:creationId xmlns:a16="http://schemas.microsoft.com/office/drawing/2014/main" id="{F55E9252-E810-F349-6BD8-857BB3480473}"/>
                </a:ext>
              </a:extLst>
            </p:cNvPr>
            <p:cNvSpPr txBox="1"/>
            <p:nvPr/>
          </p:nvSpPr>
          <p:spPr>
            <a:xfrm>
              <a:off x="8577687" y="2484773"/>
              <a:ext cx="2135285" cy="1477328"/>
            </a:xfrm>
            <a:prstGeom prst="rect">
              <a:avLst/>
            </a:prstGeom>
            <a:noFill/>
          </p:spPr>
          <p:txBody>
            <a:bodyPr vert="horz" wrap="square" lIns="0" tIns="0" rIns="0" bIns="0" rtlCol="0">
              <a:spAutoFit/>
            </a:bodyPr>
            <a:lstStyle/>
            <a:p>
              <a:pPr marL="0" marR="0" lvl="0" indent="0" algn="r" defTabSz="914400" rtl="0" eaLnBrk="1" fontAlgn="auto" latinLnBrk="0" hangingPunct="1">
                <a:lnSpc>
                  <a:spcPct val="100000"/>
                </a:lnSpc>
                <a:spcBef>
                  <a:spcPts val="200"/>
                </a:spcBef>
                <a:spcAft>
                  <a:spcPts val="0"/>
                </a:spcAft>
                <a:buClrTx/>
                <a:buSzPct val="100000"/>
                <a:buFontTx/>
                <a:buNone/>
                <a:tabLst/>
                <a:defRPr/>
              </a:pP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Content Analysis </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and </a:t>
              </a: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Network Analysis</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 identify relationships among project design, methodologies, and findings. </a:t>
              </a:r>
            </a:p>
          </p:txBody>
        </p:sp>
        <p:sp>
          <p:nvSpPr>
            <p:cNvPr id="11" name="TextBox 10">
              <a:extLst>
                <a:ext uri="{FF2B5EF4-FFF2-40B4-BE49-F238E27FC236}">
                  <a16:creationId xmlns:a16="http://schemas.microsoft.com/office/drawing/2014/main" id="{3600BA5C-4C2F-6A30-AA5A-1D609CF94591}"/>
                </a:ext>
              </a:extLst>
            </p:cNvPr>
            <p:cNvSpPr txBox="1"/>
            <p:nvPr/>
          </p:nvSpPr>
          <p:spPr>
            <a:xfrm>
              <a:off x="3425952" y="5621864"/>
              <a:ext cx="4856487" cy="492443"/>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Bibliometric Analysis </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and </a:t>
              </a:r>
              <a:r>
                <a:rPr kumimoji="0" lang="en-US" sz="1600" b="1" i="0" u="none" strike="noStrike" kern="1200" cap="none" spc="0" normalizeH="0" baseline="0" noProof="0">
                  <a:ln>
                    <a:noFill/>
                  </a:ln>
                  <a:solidFill>
                    <a:srgbClr val="474B56"/>
                  </a:solidFill>
                  <a:effectLst/>
                  <a:uLnTx/>
                  <a:uFillTx/>
                  <a:latin typeface="Corbel" panose="020B0503020204020204"/>
                  <a:ea typeface="+mn-ea"/>
                  <a:cs typeface="+mn-cs"/>
                </a:rPr>
                <a:t>Network Analysis</a:t>
              </a:r>
              <a:r>
                <a:rPr kumimoji="0" lang="en-US" sz="1600" b="0" i="0" u="none" strike="noStrike" kern="1200" cap="none" spc="0" normalizeH="0" baseline="0" noProof="0">
                  <a:ln>
                    <a:noFill/>
                  </a:ln>
                  <a:solidFill>
                    <a:srgbClr val="474B56"/>
                  </a:solidFill>
                  <a:effectLst/>
                  <a:uLnTx/>
                  <a:uFillTx/>
                  <a:latin typeface="Corbel" panose="020B0503020204020204"/>
                  <a:ea typeface="+mn-ea"/>
                  <a:cs typeface="+mn-cs"/>
                </a:rPr>
                <a:t> identify connectivity of RADx-UP publications. </a:t>
              </a:r>
            </a:p>
          </p:txBody>
        </p:sp>
      </p:grpSp>
    </p:spTree>
    <p:extLst>
      <p:ext uri="{BB962C8B-B14F-4D97-AF65-F5344CB8AC3E}">
        <p14:creationId xmlns:p14="http://schemas.microsoft.com/office/powerpoint/2010/main" val="4357837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A53F-3AD4-767E-0804-CF3661BBF82E}"/>
              </a:ext>
            </a:extLst>
          </p:cNvPr>
          <p:cNvSpPr>
            <a:spLocks noGrp="1"/>
          </p:cNvSpPr>
          <p:nvPr>
            <p:ph type="title"/>
          </p:nvPr>
        </p:nvSpPr>
        <p:spPr>
          <a:xfrm>
            <a:off x="672353" y="0"/>
            <a:ext cx="10847294" cy="1210962"/>
          </a:xfrm>
        </p:spPr>
        <p:txBody>
          <a:bodyPr anchor="b">
            <a:normAutofit/>
          </a:bodyPr>
          <a:lstStyle/>
          <a:p>
            <a:r>
              <a:rPr lang="en-US" b="1" i="1"/>
              <a:t>Next Steps</a:t>
            </a:r>
            <a:r>
              <a:rPr lang="en-US" i="1"/>
              <a:t>: </a:t>
            </a:r>
            <a:r>
              <a:rPr lang="en-US"/>
              <a:t>Dissemination</a:t>
            </a:r>
          </a:p>
        </p:txBody>
      </p:sp>
      <p:pic>
        <p:nvPicPr>
          <p:cNvPr id="5" name="Picture 4">
            <a:extLst>
              <a:ext uri="{FF2B5EF4-FFF2-40B4-BE49-F238E27FC236}">
                <a16:creationId xmlns:a16="http://schemas.microsoft.com/office/drawing/2014/main" id="{F7DBB05A-18B6-1609-20FD-E724872E24A3}"/>
              </a:ext>
            </a:extLst>
          </p:cNvPr>
          <p:cNvPicPr>
            <a:picLocks noChangeAspect="1"/>
          </p:cNvPicPr>
          <p:nvPr/>
        </p:nvPicPr>
        <p:blipFill>
          <a:blip r:embed="rId3"/>
          <a:stretch>
            <a:fillRect/>
          </a:stretch>
        </p:blipFill>
        <p:spPr>
          <a:xfrm>
            <a:off x="2877161" y="1224330"/>
            <a:ext cx="7222012" cy="5669280"/>
          </a:xfrm>
          <a:prstGeom prst="rect">
            <a:avLst/>
          </a:prstGeom>
          <a:noFill/>
        </p:spPr>
      </p:pic>
      <p:sp>
        <p:nvSpPr>
          <p:cNvPr id="3" name="Content Placeholder 2">
            <a:extLst>
              <a:ext uri="{FF2B5EF4-FFF2-40B4-BE49-F238E27FC236}">
                <a16:creationId xmlns:a16="http://schemas.microsoft.com/office/drawing/2014/main" id="{81C2EDF5-C2EB-00EE-976C-9D5B5F1F9074}"/>
              </a:ext>
            </a:extLst>
          </p:cNvPr>
          <p:cNvSpPr>
            <a:spLocks noGrp="1"/>
          </p:cNvSpPr>
          <p:nvPr>
            <p:ph idx="1"/>
          </p:nvPr>
        </p:nvSpPr>
        <p:spPr>
          <a:xfrm>
            <a:off x="672354" y="1242379"/>
            <a:ext cx="4748465" cy="4891719"/>
          </a:xfrm>
        </p:spPr>
        <p:txBody>
          <a:bodyPr vert="horz" lIns="0" tIns="457200" rIns="0" bIns="0" rtlCol="0">
            <a:normAutofit/>
          </a:bodyPr>
          <a:lstStyle/>
          <a:p>
            <a:pPr marL="523574" indent="-342900">
              <a:buClr>
                <a:srgbClr val="4B9CD3"/>
              </a:buClr>
              <a:buFont typeface="Arial" panose="020B0604020202020204" pitchFamily="34" charset="0"/>
              <a:buChar char="•"/>
            </a:pPr>
            <a:r>
              <a:rPr lang="en-US"/>
              <a:t>Group Model Building</a:t>
            </a:r>
            <a:endParaRPr lang="en-US" i="0"/>
          </a:p>
          <a:p>
            <a:pPr marL="523574" indent="-342900">
              <a:buClr>
                <a:srgbClr val="4B9CD3"/>
              </a:buClr>
              <a:buFont typeface="Arial" panose="020B0604020202020204" pitchFamily="34" charset="0"/>
              <a:buChar char="•"/>
            </a:pPr>
            <a:r>
              <a:rPr lang="en-US" i="0"/>
              <a:t>Work Groups</a:t>
            </a:r>
          </a:p>
          <a:p>
            <a:pPr marL="523574" indent="-342900">
              <a:buClr>
                <a:srgbClr val="4B9CD3"/>
              </a:buClr>
              <a:buFont typeface="Arial" panose="020B0604020202020204" pitchFamily="34" charset="0"/>
              <a:buChar char="•"/>
            </a:pPr>
            <a:r>
              <a:rPr lang="en-US"/>
              <a:t>Evidence Academy</a:t>
            </a:r>
            <a:endParaRPr lang="en-US" i="0"/>
          </a:p>
          <a:p>
            <a:pPr marL="523574" indent="-342900">
              <a:buClr>
                <a:srgbClr val="4B9CD3"/>
              </a:buClr>
              <a:buFont typeface="Arial" panose="020B0604020202020204" pitchFamily="34" charset="0"/>
              <a:buChar char="•"/>
            </a:pPr>
            <a:r>
              <a:rPr lang="en-US" i="0"/>
              <a:t>Partnering for Impact (P4I)</a:t>
            </a:r>
          </a:p>
          <a:p>
            <a:pPr marL="523574" indent="-342900">
              <a:buClr>
                <a:srgbClr val="4B9CD3"/>
              </a:buClr>
              <a:buFont typeface="Arial" panose="020B0604020202020204" pitchFamily="34" charset="0"/>
              <a:buChar char="•"/>
            </a:pPr>
            <a:r>
              <a:rPr lang="en-US"/>
              <a:t>Communications</a:t>
            </a:r>
            <a:endParaRPr lang="en-US" i="0"/>
          </a:p>
        </p:txBody>
      </p:sp>
    </p:spTree>
    <p:extLst>
      <p:ext uri="{BB962C8B-B14F-4D97-AF65-F5344CB8AC3E}">
        <p14:creationId xmlns:p14="http://schemas.microsoft.com/office/powerpoint/2010/main" val="21977980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8097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E7809-74C4-4957-8CFF-7EE789817ADA}"/>
              </a:ext>
            </a:extLst>
          </p:cNvPr>
          <p:cNvSpPr txBox="1"/>
          <p:nvPr/>
        </p:nvSpPr>
        <p:spPr>
          <a:xfrm>
            <a:off x="308309" y="216564"/>
            <a:ext cx="9186111" cy="1102866"/>
          </a:xfrm>
          <a:prstGeom prst="rect">
            <a:avLst/>
          </a:prstGeom>
          <a:noFill/>
        </p:spPr>
        <p:txBody>
          <a:bodyPr vert="horz" wrap="square" lIns="0" tIns="0" rIns="0" bIns="0" numCol="1" spcCol="274320" rtlCol="0">
            <a:spAutoFit/>
          </a:bodyPr>
          <a:lstStyle/>
          <a:p>
            <a:pPr algn="l" rtl="0" fontAlgn="base"/>
            <a:r>
              <a:rPr lang="en-US" sz="1400" b="1" i="0">
                <a:solidFill>
                  <a:srgbClr val="000000"/>
                </a:solidFill>
                <a:effectLst/>
              </a:rPr>
              <a:t>Citations for Articles Included in the Publication Analysis</a:t>
            </a:r>
            <a:r>
              <a:rPr lang="en-US" sz="1400" b="0" i="0">
                <a:solidFill>
                  <a:srgbClr val="000000"/>
                </a:solidFill>
                <a:effectLst/>
              </a:rPr>
              <a:t> </a:t>
            </a:r>
          </a:p>
          <a:p>
            <a:pPr algn="l" rtl="0" fontAlgn="base"/>
            <a:endParaRPr lang="en-US" sz="1400" b="0" i="0">
              <a:solidFill>
                <a:srgbClr val="000000"/>
              </a:solidFill>
              <a:effectLst/>
            </a:endParaRPr>
          </a:p>
          <a:p>
            <a:pPr algn="l" rtl="0" fontAlgn="base"/>
            <a:endParaRPr lang="en-US" sz="1400" b="0" i="0">
              <a:solidFill>
                <a:srgbClr val="000000"/>
              </a:solidFill>
              <a:effectLst/>
            </a:endParaRPr>
          </a:p>
          <a:p>
            <a:pPr algn="l" rtl="0" fontAlgn="base"/>
            <a:r>
              <a:rPr lang="en-US" sz="1400" b="0" i="0">
                <a:solidFill>
                  <a:srgbClr val="222222"/>
                </a:solidFill>
                <a:effectLst/>
              </a:rPr>
              <a:t> </a:t>
            </a:r>
            <a:endParaRPr lang="en-US" sz="1400" b="0" i="0">
              <a:solidFill>
                <a:srgbClr val="000000"/>
              </a:solidFill>
              <a:effectLst/>
            </a:endParaRPr>
          </a:p>
          <a:p>
            <a:pPr>
              <a:spcBef>
                <a:spcPts val="200"/>
              </a:spcBef>
              <a:buSzPct val="100000"/>
            </a:pPr>
            <a:endParaRPr lang="en-US" sz="1400"/>
          </a:p>
        </p:txBody>
      </p:sp>
      <p:sp>
        <p:nvSpPr>
          <p:cNvPr id="10" name="TextBox 9">
            <a:extLst>
              <a:ext uri="{FF2B5EF4-FFF2-40B4-BE49-F238E27FC236}">
                <a16:creationId xmlns:a16="http://schemas.microsoft.com/office/drawing/2014/main" id="{33E1888E-BA9F-4E88-A1FD-9FA5672D0A3B}"/>
              </a:ext>
            </a:extLst>
          </p:cNvPr>
          <p:cNvSpPr txBox="1"/>
          <p:nvPr/>
        </p:nvSpPr>
        <p:spPr>
          <a:xfrm>
            <a:off x="308309" y="501848"/>
            <a:ext cx="11575382" cy="5786199"/>
          </a:xfrm>
          <a:prstGeom prst="rect">
            <a:avLst/>
          </a:prstGeom>
          <a:noFill/>
        </p:spPr>
        <p:txBody>
          <a:bodyPr wrap="square" lIns="91440" tIns="45720" rIns="91440" bIns="45720" anchor="t">
            <a:spAutoFit/>
          </a:bodyPr>
          <a:lstStyle/>
          <a:p>
            <a:pPr marL="457200" indent="-457200"/>
            <a:r>
              <a:rPr lang="en-US" sz="1000" err="1"/>
              <a:t>Bardenheier</a:t>
            </a:r>
            <a:r>
              <a:rPr lang="en-US" sz="1000">
                <a:ea typeface="+mn-lt"/>
                <a:cs typeface="+mn-lt"/>
              </a:rPr>
              <a:t> B.H., </a:t>
            </a:r>
            <a:r>
              <a:rPr lang="en-US" sz="1000" err="1">
                <a:ea typeface="+mn-lt"/>
                <a:cs typeface="+mn-lt"/>
              </a:rPr>
              <a:t>Gravenstein</a:t>
            </a:r>
            <a:r>
              <a:rPr lang="en-US" sz="1000">
                <a:ea typeface="+mn-lt"/>
                <a:cs typeface="+mn-lt"/>
              </a:rPr>
              <a:t> S., Blackman C., Gutman R., Sarkar I.N., </a:t>
            </a:r>
            <a:r>
              <a:rPr lang="en-US" sz="1000" err="1">
                <a:ea typeface="+mn-lt"/>
                <a:cs typeface="+mn-lt"/>
              </a:rPr>
              <a:t>Feifer</a:t>
            </a:r>
            <a:r>
              <a:rPr lang="en-US" sz="1000">
                <a:ea typeface="+mn-lt"/>
                <a:cs typeface="+mn-lt"/>
              </a:rPr>
              <a:t> R.A., White E.M., </a:t>
            </a:r>
            <a:r>
              <a:rPr lang="en-US" sz="1000" err="1">
                <a:ea typeface="+mn-lt"/>
                <a:cs typeface="+mn-lt"/>
              </a:rPr>
              <a:t>McConeghy</a:t>
            </a:r>
            <a:r>
              <a:rPr lang="en-US" sz="1000">
                <a:ea typeface="+mn-lt"/>
                <a:cs typeface="+mn-lt"/>
              </a:rPr>
              <a:t> K., Nanda A., </a:t>
            </a:r>
            <a:r>
              <a:rPr lang="en-US" sz="1000" err="1">
                <a:ea typeface="+mn-lt"/>
                <a:cs typeface="+mn-lt"/>
              </a:rPr>
              <a:t>Mor</a:t>
            </a:r>
            <a:r>
              <a:rPr lang="en-US" sz="1000">
                <a:ea typeface="+mn-lt"/>
                <a:cs typeface="+mn-lt"/>
              </a:rPr>
              <a:t> V. Adverse events following mRNA SARS-CoV-2 vaccination among U.S. nursing home residents. Vaccine. 2021; 39(29):3844-3851. </a:t>
            </a:r>
            <a:r>
              <a:rPr lang="en-US" sz="1000" err="1">
                <a:ea typeface="+mn-lt"/>
                <a:cs typeface="+mn-lt"/>
              </a:rPr>
              <a:t>doi</a:t>
            </a:r>
            <a:r>
              <a:rPr lang="en-US" sz="1000">
                <a:ea typeface="+mn-lt"/>
                <a:cs typeface="+mn-lt"/>
              </a:rPr>
              <a:t>: 10.1016/j.vaccine.2021.05.088</a:t>
            </a:r>
            <a:endParaRPr lang="en-US">
              <a:ea typeface="+mn-lt"/>
              <a:cs typeface="+mn-lt"/>
            </a:endParaRPr>
          </a:p>
          <a:p>
            <a:pPr marL="457200" indent="-457200"/>
            <a:r>
              <a:rPr lang="en-US" sz="1000">
                <a:ea typeface="+mn-lt"/>
                <a:cs typeface="+mn-lt"/>
              </a:rPr>
              <a:t> C., Zhang K., Lee M., Fisher-Hoch S., Guajardo E., McCormick J., de la Cerda I., Fernandez M.E., </a:t>
            </a:r>
            <a:r>
              <a:rPr lang="en-US" sz="1000" err="1">
                <a:ea typeface="+mn-lt"/>
                <a:cs typeface="+mn-lt"/>
              </a:rPr>
              <a:t>Reininger</a:t>
            </a:r>
            <a:r>
              <a:rPr lang="en-US" sz="1000">
                <a:ea typeface="+mn-lt"/>
                <a:cs typeface="+mn-lt"/>
              </a:rPr>
              <a:t> B. Census tract patterns and contextual social determinants of health associated with COVID-19 in a Hispanic population from South Texas: A spatiotemporal perspective. </a:t>
            </a:r>
            <a:r>
              <a:rPr lang="en-US" sz="1000" i="1">
                <a:ea typeface="+mn-lt"/>
                <a:cs typeface="+mn-lt"/>
              </a:rPr>
              <a:t>JMIR Publ. Heal. Surveil.</a:t>
            </a:r>
            <a:r>
              <a:rPr lang="en-US" sz="1000">
                <a:ea typeface="+mn-lt"/>
                <a:cs typeface="+mn-lt"/>
              </a:rPr>
              <a:t> 2021; 7(8):e29205. </a:t>
            </a:r>
            <a:r>
              <a:rPr lang="en-US" sz="1000" err="1">
                <a:ea typeface="+mn-lt"/>
                <a:cs typeface="+mn-lt"/>
              </a:rPr>
              <a:t>doi</a:t>
            </a:r>
            <a:r>
              <a:rPr lang="en-US" sz="1000">
                <a:ea typeface="+mn-lt"/>
                <a:cs typeface="+mn-lt"/>
              </a:rPr>
              <a:t>: 10.2196/29205</a:t>
            </a:r>
            <a:endParaRPr lang="en-US"/>
          </a:p>
          <a:p>
            <a:pPr marL="457200" indent="-457200"/>
            <a:r>
              <a:rPr lang="en-US" sz="1000">
                <a:ea typeface="+mn-lt"/>
                <a:cs typeface="+mn-lt"/>
              </a:rPr>
              <a:t>Baum M.K., </a:t>
            </a:r>
            <a:r>
              <a:rPr lang="en-US" sz="1000" err="1">
                <a:ea typeface="+mn-lt"/>
                <a:cs typeface="+mn-lt"/>
              </a:rPr>
              <a:t>Tamargo</a:t>
            </a:r>
            <a:r>
              <a:rPr lang="en-US" sz="1000">
                <a:ea typeface="+mn-lt"/>
                <a:cs typeface="+mn-lt"/>
              </a:rPr>
              <a:t> J.A., Diaz-Martinez J., Delgado-</a:t>
            </a:r>
            <a:r>
              <a:rPr lang="en-US" sz="1000" err="1">
                <a:ea typeface="+mn-lt"/>
                <a:cs typeface="+mn-lt"/>
              </a:rPr>
              <a:t>Enciso</a:t>
            </a:r>
            <a:r>
              <a:rPr lang="en-US" sz="1000">
                <a:ea typeface="+mn-lt"/>
                <a:cs typeface="+mn-lt"/>
              </a:rPr>
              <a:t> I., Meade C.S., Kirk G.D., Mehta S.H., Moore R., Kipke M.D., </a:t>
            </a:r>
            <a:r>
              <a:rPr lang="en-US" sz="1000" err="1">
                <a:ea typeface="+mn-lt"/>
                <a:cs typeface="+mn-lt"/>
              </a:rPr>
              <a:t>Shoptaw</a:t>
            </a:r>
            <a:r>
              <a:rPr lang="en-US" sz="1000">
                <a:ea typeface="+mn-lt"/>
                <a:cs typeface="+mn-lt"/>
              </a:rPr>
              <a:t> S.J., </a:t>
            </a:r>
            <a:r>
              <a:rPr lang="en-US" sz="1000" err="1">
                <a:ea typeface="+mn-lt"/>
                <a:cs typeface="+mn-lt"/>
              </a:rPr>
              <a:t>Mustanski</a:t>
            </a:r>
            <a:r>
              <a:rPr lang="en-US" sz="1000">
                <a:ea typeface="+mn-lt"/>
                <a:cs typeface="+mn-lt"/>
              </a:rPr>
              <a:t> B., </a:t>
            </a:r>
            <a:r>
              <a:rPr lang="en-US" sz="1000" err="1">
                <a:ea typeface="+mn-lt"/>
                <a:cs typeface="+mn-lt"/>
              </a:rPr>
              <a:t>Mandler</a:t>
            </a:r>
            <a:r>
              <a:rPr lang="en-US" sz="1000">
                <a:ea typeface="+mn-lt"/>
                <a:cs typeface="+mn-lt"/>
              </a:rPr>
              <a:t> R.N., Khalsa J.H., </a:t>
            </a:r>
            <a:r>
              <a:rPr lang="en-US" sz="1000" err="1">
                <a:ea typeface="+mn-lt"/>
                <a:cs typeface="+mn-lt"/>
              </a:rPr>
              <a:t>Siminski</a:t>
            </a:r>
            <a:r>
              <a:rPr lang="en-US" sz="1000">
                <a:ea typeface="+mn-lt"/>
                <a:cs typeface="+mn-lt"/>
              </a:rPr>
              <a:t> S., </a:t>
            </a:r>
            <a:r>
              <a:rPr lang="en-US" sz="1000" err="1">
                <a:ea typeface="+mn-lt"/>
                <a:cs typeface="+mn-lt"/>
              </a:rPr>
              <a:t>Javanbakht</a:t>
            </a:r>
            <a:r>
              <a:rPr lang="en-US" sz="1000">
                <a:ea typeface="+mn-lt"/>
                <a:cs typeface="+mn-lt"/>
              </a:rPr>
              <a:t> M., </a:t>
            </a:r>
            <a:r>
              <a:rPr lang="en-US" sz="1000" err="1">
                <a:ea typeface="+mn-lt"/>
                <a:cs typeface="+mn-lt"/>
              </a:rPr>
              <a:t>Gorbach</a:t>
            </a:r>
            <a:r>
              <a:rPr lang="en-US" sz="1000">
                <a:ea typeface="+mn-lt"/>
                <a:cs typeface="+mn-lt"/>
              </a:rPr>
              <a:t> P.M. HIV, psychological resilience, and substance misuse during the COVID-19 pandemic: A multi-cohort study. </a:t>
            </a:r>
            <a:r>
              <a:rPr lang="en-US" sz="1000" i="1">
                <a:ea typeface="+mn-lt"/>
                <a:cs typeface="+mn-lt"/>
              </a:rPr>
              <a:t>Drug Alcohol Depend.</a:t>
            </a:r>
            <a:r>
              <a:rPr lang="en-US" sz="1000">
                <a:ea typeface="+mn-lt"/>
                <a:cs typeface="+mn-lt"/>
              </a:rPr>
              <a:t> 2022; 231:109230. </a:t>
            </a:r>
            <a:r>
              <a:rPr lang="en-US" sz="1000" err="1">
                <a:ea typeface="+mn-lt"/>
                <a:cs typeface="+mn-lt"/>
              </a:rPr>
              <a:t>doi</a:t>
            </a:r>
            <a:r>
              <a:rPr lang="en-US" sz="1000">
                <a:ea typeface="+mn-lt"/>
                <a:cs typeface="+mn-lt"/>
              </a:rPr>
              <a:t>: 10.1016/j.drugalcdep.2021.109230</a:t>
            </a:r>
            <a:endParaRPr lang="en-US">
              <a:ea typeface="+mn-lt"/>
              <a:cs typeface="+mn-lt"/>
            </a:endParaRPr>
          </a:p>
          <a:p>
            <a:pPr marL="457200" indent="-457200"/>
            <a:r>
              <a:rPr lang="en-US" sz="1000">
                <a:ea typeface="+mn-lt"/>
                <a:cs typeface="+mn-lt"/>
              </a:rPr>
              <a:t>Begay M., </a:t>
            </a:r>
            <a:r>
              <a:rPr lang="en-US" sz="1000" err="1">
                <a:ea typeface="+mn-lt"/>
                <a:cs typeface="+mn-lt"/>
              </a:rPr>
              <a:t>Kakol</a:t>
            </a:r>
            <a:r>
              <a:rPr lang="en-US" sz="1000">
                <a:ea typeface="+mn-lt"/>
                <a:cs typeface="+mn-lt"/>
              </a:rPr>
              <a:t> M., </a:t>
            </a:r>
            <a:r>
              <a:rPr lang="en-US" sz="1000" err="1">
                <a:ea typeface="+mn-lt"/>
                <a:cs typeface="+mn-lt"/>
              </a:rPr>
              <a:t>Sood</a:t>
            </a:r>
            <a:r>
              <a:rPr lang="en-US" sz="1000">
                <a:ea typeface="+mn-lt"/>
                <a:cs typeface="+mn-lt"/>
              </a:rPr>
              <a:t> A., Upson D. Strengthening digital health technology capacity in Navajo communities to help counter the COVID-19 pandemic. </a:t>
            </a:r>
            <a:r>
              <a:rPr lang="en-US" sz="1000" i="1">
                <a:ea typeface="+mn-lt"/>
                <a:cs typeface="+mn-lt"/>
              </a:rPr>
              <a:t>Ann. Am. </a:t>
            </a:r>
            <a:r>
              <a:rPr lang="en-US" sz="1000" i="1" err="1">
                <a:ea typeface="+mn-lt"/>
                <a:cs typeface="+mn-lt"/>
              </a:rPr>
              <a:t>Thorac</a:t>
            </a:r>
            <a:r>
              <a:rPr lang="en-US" sz="1000" i="1">
                <a:ea typeface="+mn-lt"/>
                <a:cs typeface="+mn-lt"/>
              </a:rPr>
              <a:t>. Soc.</a:t>
            </a:r>
            <a:r>
              <a:rPr lang="en-US" sz="1000">
                <a:ea typeface="+mn-lt"/>
                <a:cs typeface="+mn-lt"/>
              </a:rPr>
              <a:t> 2021; 18(7):1109-1114. </a:t>
            </a:r>
            <a:r>
              <a:rPr lang="en-US" sz="1000" err="1">
                <a:ea typeface="+mn-lt"/>
                <a:cs typeface="+mn-lt"/>
              </a:rPr>
              <a:t>doi</a:t>
            </a:r>
            <a:r>
              <a:rPr lang="en-US" sz="1000">
                <a:ea typeface="+mn-lt"/>
                <a:cs typeface="+mn-lt"/>
              </a:rPr>
              <a:t>: 10.1513/AnnalsATS.202009-1136PS</a:t>
            </a:r>
            <a:endParaRPr lang="en-US">
              <a:ea typeface="+mn-lt"/>
              <a:cs typeface="+mn-lt"/>
            </a:endParaRPr>
          </a:p>
          <a:p>
            <a:pPr marL="457200" indent="-457200"/>
            <a:r>
              <a:rPr lang="en-US" sz="1000">
                <a:ea typeface="+mn-lt"/>
                <a:cs typeface="+mn-lt"/>
              </a:rPr>
              <a:t>Berry S.D., Baier R.R., Syme M., </a:t>
            </a:r>
            <a:r>
              <a:rPr lang="en-US" sz="1000" err="1">
                <a:ea typeface="+mn-lt"/>
                <a:cs typeface="+mn-lt"/>
              </a:rPr>
              <a:t>Gouskova</a:t>
            </a:r>
            <a:r>
              <a:rPr lang="en-US" sz="1000">
                <a:ea typeface="+mn-lt"/>
                <a:cs typeface="+mn-lt"/>
              </a:rPr>
              <a:t> N., Bishnoi C., Patel U., </a:t>
            </a:r>
            <a:r>
              <a:rPr lang="en-US" sz="1000" err="1">
                <a:ea typeface="+mn-lt"/>
                <a:cs typeface="+mn-lt"/>
              </a:rPr>
              <a:t>Leitson</a:t>
            </a:r>
            <a:r>
              <a:rPr lang="en-US" sz="1000">
                <a:ea typeface="+mn-lt"/>
                <a:cs typeface="+mn-lt"/>
              </a:rPr>
              <a:t> M., </a:t>
            </a:r>
            <a:r>
              <a:rPr lang="en-US" sz="1000" err="1">
                <a:ea typeface="+mn-lt"/>
                <a:cs typeface="+mn-lt"/>
              </a:rPr>
              <a:t>Gharpure</a:t>
            </a:r>
            <a:r>
              <a:rPr lang="en-US" sz="1000">
                <a:ea typeface="+mn-lt"/>
                <a:cs typeface="+mn-lt"/>
              </a:rPr>
              <a:t> R., Stone N.D., Link-</a:t>
            </a:r>
            <a:r>
              <a:rPr lang="en-US" sz="1000" err="1">
                <a:ea typeface="+mn-lt"/>
                <a:cs typeface="+mn-lt"/>
              </a:rPr>
              <a:t>Gelles</a:t>
            </a:r>
            <a:r>
              <a:rPr lang="en-US" sz="1000">
                <a:ea typeface="+mn-lt"/>
                <a:cs typeface="+mn-lt"/>
              </a:rPr>
              <a:t> R., Gifford D.R. Strategies associated with COVID-19 vaccine coverage among nursing home staff. </a:t>
            </a:r>
            <a:r>
              <a:rPr lang="en-US" sz="1000" i="1">
                <a:ea typeface="+mn-lt"/>
                <a:cs typeface="+mn-lt"/>
              </a:rPr>
              <a:t>J. Am. </a:t>
            </a:r>
            <a:r>
              <a:rPr lang="en-US" sz="1000" i="1" err="1">
                <a:ea typeface="+mn-lt"/>
                <a:cs typeface="+mn-lt"/>
              </a:rPr>
              <a:t>Geriatr</a:t>
            </a:r>
            <a:r>
              <a:rPr lang="en-US" sz="1000" i="1">
                <a:ea typeface="+mn-lt"/>
                <a:cs typeface="+mn-lt"/>
              </a:rPr>
              <a:t>. Soc.</a:t>
            </a:r>
            <a:r>
              <a:rPr lang="en-US" sz="1000">
                <a:ea typeface="+mn-lt"/>
                <a:cs typeface="+mn-lt"/>
              </a:rPr>
              <a:t> 2022; 70(1):19-28. </a:t>
            </a:r>
            <a:r>
              <a:rPr lang="en-US" sz="1000" err="1">
                <a:ea typeface="+mn-lt"/>
                <a:cs typeface="+mn-lt"/>
              </a:rPr>
              <a:t>doi</a:t>
            </a:r>
            <a:r>
              <a:rPr lang="en-US" sz="1000">
                <a:ea typeface="+mn-lt"/>
                <a:cs typeface="+mn-lt"/>
              </a:rPr>
              <a:t>: 10.1111/jgs.17559</a:t>
            </a:r>
            <a:endParaRPr lang="en-US">
              <a:ea typeface="+mn-lt"/>
              <a:cs typeface="+mn-lt"/>
            </a:endParaRPr>
          </a:p>
          <a:p>
            <a:pPr marL="457200" indent="-457200"/>
            <a:r>
              <a:rPr lang="en-US" sz="1000">
                <a:ea typeface="+mn-lt"/>
                <a:cs typeface="+mn-lt"/>
              </a:rPr>
              <a:t>Berry S.D., Johnson K.S., Myles L., Herndon L., Montoya A., </a:t>
            </a:r>
            <a:r>
              <a:rPr lang="en-US" sz="1000" err="1">
                <a:ea typeface="+mn-lt"/>
                <a:cs typeface="+mn-lt"/>
              </a:rPr>
              <a:t>Fashaw</a:t>
            </a:r>
            <a:r>
              <a:rPr lang="en-US" sz="1000">
                <a:ea typeface="+mn-lt"/>
                <a:cs typeface="+mn-lt"/>
              </a:rPr>
              <a:t> S., Gifford D. Lessons learned from frontline skilled nursing facility staff regarding COVID-19 vaccine hesitancy. </a:t>
            </a:r>
            <a:r>
              <a:rPr lang="en-US" sz="1000" i="1">
                <a:ea typeface="+mn-lt"/>
                <a:cs typeface="+mn-lt"/>
              </a:rPr>
              <a:t>J. Am. </a:t>
            </a:r>
            <a:r>
              <a:rPr lang="en-US" sz="1000" i="1" err="1">
                <a:ea typeface="+mn-lt"/>
                <a:cs typeface="+mn-lt"/>
              </a:rPr>
              <a:t>Geriatr</a:t>
            </a:r>
            <a:r>
              <a:rPr lang="en-US" sz="1000" i="1">
                <a:ea typeface="+mn-lt"/>
                <a:cs typeface="+mn-lt"/>
              </a:rPr>
              <a:t>. Soc.</a:t>
            </a:r>
            <a:r>
              <a:rPr lang="en-US" sz="1000">
                <a:ea typeface="+mn-lt"/>
                <a:cs typeface="+mn-lt"/>
              </a:rPr>
              <a:t> 2021; 69(5):1140-1146. </a:t>
            </a:r>
            <a:r>
              <a:rPr lang="en-US" sz="1000" err="1">
                <a:ea typeface="+mn-lt"/>
                <a:cs typeface="+mn-lt"/>
              </a:rPr>
              <a:t>doi</a:t>
            </a:r>
            <a:r>
              <a:rPr lang="en-US" sz="1000">
                <a:ea typeface="+mn-lt"/>
                <a:cs typeface="+mn-lt"/>
              </a:rPr>
              <a:t>: 10.1111/jgs.17136</a:t>
            </a:r>
            <a:endParaRPr lang="en-US">
              <a:ea typeface="+mn-lt"/>
              <a:cs typeface="+mn-lt"/>
            </a:endParaRPr>
          </a:p>
          <a:p>
            <a:pPr marL="457200" indent="-457200"/>
            <a:r>
              <a:rPr lang="en-US" sz="1000">
                <a:ea typeface="+mn-lt"/>
                <a:cs typeface="+mn-lt"/>
              </a:rPr>
              <a:t>Bien-</a:t>
            </a:r>
            <a:r>
              <a:rPr lang="en-US" sz="1000" err="1">
                <a:ea typeface="+mn-lt"/>
                <a:cs typeface="+mn-lt"/>
              </a:rPr>
              <a:t>Gund</a:t>
            </a:r>
            <a:r>
              <a:rPr lang="en-US" sz="1000">
                <a:ea typeface="+mn-lt"/>
                <a:cs typeface="+mn-lt"/>
              </a:rPr>
              <a:t> C., </a:t>
            </a:r>
            <a:r>
              <a:rPr lang="en-US" sz="1000" err="1">
                <a:ea typeface="+mn-lt"/>
                <a:cs typeface="+mn-lt"/>
              </a:rPr>
              <a:t>Dugosh</a:t>
            </a:r>
            <a:r>
              <a:rPr lang="en-US" sz="1000">
                <a:ea typeface="+mn-lt"/>
                <a:cs typeface="+mn-lt"/>
              </a:rPr>
              <a:t> K., </a:t>
            </a:r>
            <a:r>
              <a:rPr lang="en-US" sz="1000" err="1">
                <a:ea typeface="+mn-lt"/>
                <a:cs typeface="+mn-lt"/>
              </a:rPr>
              <a:t>Acri</a:t>
            </a:r>
            <a:r>
              <a:rPr lang="en-US" sz="1000">
                <a:ea typeface="+mn-lt"/>
                <a:cs typeface="+mn-lt"/>
              </a:rPr>
              <a:t> T., Brady K., </a:t>
            </a:r>
            <a:r>
              <a:rPr lang="en-US" sz="1000" err="1">
                <a:ea typeface="+mn-lt"/>
                <a:cs typeface="+mn-lt"/>
              </a:rPr>
              <a:t>Thirumurthy</a:t>
            </a:r>
            <a:r>
              <a:rPr lang="en-US" sz="1000">
                <a:ea typeface="+mn-lt"/>
                <a:cs typeface="+mn-lt"/>
              </a:rPr>
              <a:t> H., Fishman J., Gross R. Factors associated with US public motivation to use and distribute COVID-19 self-tests. </a:t>
            </a:r>
            <a:r>
              <a:rPr lang="en-US" sz="1000" i="1">
                <a:ea typeface="+mn-lt"/>
                <a:cs typeface="+mn-lt"/>
              </a:rPr>
              <a:t>JAMA </a:t>
            </a:r>
            <a:r>
              <a:rPr lang="en-US" sz="1000" i="1" err="1">
                <a:ea typeface="+mn-lt"/>
                <a:cs typeface="+mn-lt"/>
              </a:rPr>
              <a:t>Netw</a:t>
            </a:r>
            <a:r>
              <a:rPr lang="en-US" sz="1000" i="1">
                <a:ea typeface="+mn-lt"/>
                <a:cs typeface="+mn-lt"/>
              </a:rPr>
              <a:t>. Open.</a:t>
            </a:r>
            <a:r>
              <a:rPr lang="en-US" sz="1000">
                <a:ea typeface="+mn-lt"/>
                <a:cs typeface="+mn-lt"/>
              </a:rPr>
              <a:t> 2021; 4(1):e2034001. </a:t>
            </a:r>
            <a:r>
              <a:rPr lang="en-US" sz="1000" err="1">
                <a:ea typeface="+mn-lt"/>
                <a:cs typeface="+mn-lt"/>
              </a:rPr>
              <a:t>doi</a:t>
            </a:r>
            <a:r>
              <a:rPr lang="en-US" sz="1000">
                <a:ea typeface="+mn-lt"/>
                <a:cs typeface="+mn-lt"/>
              </a:rPr>
              <a:t>: 10.1001/jamanetworkopen.2020.34001</a:t>
            </a:r>
            <a:endParaRPr lang="en-US">
              <a:ea typeface="+mn-lt"/>
              <a:cs typeface="+mn-lt"/>
            </a:endParaRPr>
          </a:p>
          <a:p>
            <a:pPr marL="457200" indent="-457200"/>
            <a:r>
              <a:rPr lang="en-US" sz="1000">
                <a:ea typeface="+mn-lt"/>
                <a:cs typeface="+mn-lt"/>
              </a:rPr>
              <a:t>Bien-</a:t>
            </a:r>
            <a:r>
              <a:rPr lang="en-US" sz="1000" err="1">
                <a:ea typeface="+mn-lt"/>
                <a:cs typeface="+mn-lt"/>
              </a:rPr>
              <a:t>Gund</a:t>
            </a:r>
            <a:r>
              <a:rPr lang="en-US" sz="1000">
                <a:ea typeface="+mn-lt"/>
                <a:cs typeface="+mn-lt"/>
              </a:rPr>
              <a:t> C.H., Shah J., Ho J.I., Stephens-Shields A., Shea K., Fishman J., </a:t>
            </a:r>
            <a:r>
              <a:rPr lang="en-US" sz="1000" err="1">
                <a:ea typeface="+mn-lt"/>
                <a:cs typeface="+mn-lt"/>
              </a:rPr>
              <a:t>Thirumurthy</a:t>
            </a:r>
            <a:r>
              <a:rPr lang="en-US" sz="1000">
                <a:ea typeface="+mn-lt"/>
                <a:cs typeface="+mn-lt"/>
              </a:rPr>
              <a:t> H., </a:t>
            </a:r>
            <a:r>
              <a:rPr lang="en-US" sz="1000" err="1">
                <a:ea typeface="+mn-lt"/>
                <a:cs typeface="+mn-lt"/>
              </a:rPr>
              <a:t>Acri</a:t>
            </a:r>
            <a:r>
              <a:rPr lang="en-US" sz="1000">
                <a:ea typeface="+mn-lt"/>
                <a:cs typeface="+mn-lt"/>
              </a:rPr>
              <a:t> T., </a:t>
            </a:r>
            <a:r>
              <a:rPr lang="en-US" sz="1000" err="1">
                <a:ea typeface="+mn-lt"/>
                <a:cs typeface="+mn-lt"/>
              </a:rPr>
              <a:t>Dugosh</a:t>
            </a:r>
            <a:r>
              <a:rPr lang="en-US" sz="1000">
                <a:ea typeface="+mn-lt"/>
                <a:cs typeface="+mn-lt"/>
              </a:rPr>
              <a:t> K., Gross R. The COVID-19 Self-Testing through Rapid Network Distribution (C-STRAND) trial: A randomized controlled trial to increase COVID-19 testing in underserved populations. </a:t>
            </a:r>
            <a:r>
              <a:rPr lang="en-US" sz="1000" i="1">
                <a:ea typeface="+mn-lt"/>
                <a:cs typeface="+mn-lt"/>
              </a:rPr>
              <a:t>Contemp. Clin. Trials.</a:t>
            </a:r>
            <a:r>
              <a:rPr lang="en-US" sz="1000">
                <a:ea typeface="+mn-lt"/>
                <a:cs typeface="+mn-lt"/>
              </a:rPr>
              <a:t> 2021; 110:106585. </a:t>
            </a:r>
            <a:r>
              <a:rPr lang="en-US" sz="1000" err="1">
                <a:ea typeface="+mn-lt"/>
                <a:cs typeface="+mn-lt"/>
              </a:rPr>
              <a:t>doi</a:t>
            </a:r>
            <a:r>
              <a:rPr lang="en-US" sz="1000">
                <a:ea typeface="+mn-lt"/>
                <a:cs typeface="+mn-lt"/>
              </a:rPr>
              <a:t>: 10.1016/j.cct.2021.106585</a:t>
            </a:r>
            <a:endParaRPr lang="en-US">
              <a:ea typeface="+mn-lt"/>
              <a:cs typeface="+mn-lt"/>
            </a:endParaRPr>
          </a:p>
          <a:p>
            <a:pPr marL="457200" indent="-457200"/>
            <a:r>
              <a:rPr lang="en-US" sz="1000">
                <a:ea typeface="+mn-lt"/>
                <a:cs typeface="+mn-lt"/>
              </a:rPr>
              <a:t>Bigelow B.F., Saxton R.E., Flores-Miller A., Mostafa H.H., Loss M.J., Phillips K.H., Moore A.M., Hale W.D., Tolson T.M., McCann N.S., Catlett C.L., Golden S.H., Clark J.M., Page K.R. Community testing and SARS-CoV-2 rates for Latinxs in Baltimore. </a:t>
            </a:r>
            <a:r>
              <a:rPr lang="en-US" sz="1000" i="1">
                <a:ea typeface="+mn-lt"/>
                <a:cs typeface="+mn-lt"/>
              </a:rPr>
              <a:t>Am. J. Prev. Med.</a:t>
            </a:r>
            <a:r>
              <a:rPr lang="en-US" sz="1000">
                <a:ea typeface="+mn-lt"/>
                <a:cs typeface="+mn-lt"/>
              </a:rPr>
              <a:t> 2021; 60(6):e281-e286. </a:t>
            </a:r>
            <a:r>
              <a:rPr lang="en-US" sz="1000" err="1">
                <a:ea typeface="+mn-lt"/>
                <a:cs typeface="+mn-lt"/>
              </a:rPr>
              <a:t>doi</a:t>
            </a:r>
            <a:r>
              <a:rPr lang="en-US" sz="1000">
                <a:ea typeface="+mn-lt"/>
                <a:cs typeface="+mn-lt"/>
              </a:rPr>
              <a:t>: 10.1016/j.amepre.2021.01.005</a:t>
            </a:r>
            <a:endParaRPr lang="en-US">
              <a:ea typeface="+mn-lt"/>
              <a:cs typeface="+mn-lt"/>
            </a:endParaRPr>
          </a:p>
          <a:p>
            <a:pPr marL="457200" indent="-457200"/>
            <a:r>
              <a:rPr lang="en-US" sz="1000" err="1">
                <a:ea typeface="+mn-lt"/>
                <a:cs typeface="+mn-lt"/>
              </a:rPr>
              <a:t>Boutzoukas</a:t>
            </a:r>
            <a:r>
              <a:rPr lang="en-US" sz="1000">
                <a:ea typeface="+mn-lt"/>
                <a:cs typeface="+mn-lt"/>
              </a:rPr>
              <a:t> A.E., Zimmerman K.O., Benjamin D.K., Chick K.J., Curtiss J., </a:t>
            </a:r>
            <a:r>
              <a:rPr lang="en-US" sz="1000" err="1">
                <a:ea typeface="+mn-lt"/>
                <a:cs typeface="+mn-lt"/>
              </a:rPr>
              <a:t>Høeg</a:t>
            </a:r>
            <a:r>
              <a:rPr lang="en-US" sz="1000">
                <a:ea typeface="+mn-lt"/>
                <a:cs typeface="+mn-lt"/>
              </a:rPr>
              <a:t> T.B. Quarantine elimination for K-12 students with mask-on-mask exposure to SARS-CoV-2. </a:t>
            </a:r>
            <a:r>
              <a:rPr lang="en-US" sz="1000" i="1">
                <a:ea typeface="+mn-lt"/>
                <a:cs typeface="+mn-lt"/>
              </a:rPr>
              <a:t>Pediatrics.</a:t>
            </a:r>
            <a:r>
              <a:rPr lang="en-US" sz="1000">
                <a:ea typeface="+mn-lt"/>
                <a:cs typeface="+mn-lt"/>
              </a:rPr>
              <a:t> 2022; 149:e2021054268L. </a:t>
            </a:r>
            <a:r>
              <a:rPr lang="en-US" sz="1000" err="1">
                <a:ea typeface="+mn-lt"/>
                <a:cs typeface="+mn-lt"/>
              </a:rPr>
              <a:t>doi</a:t>
            </a:r>
            <a:r>
              <a:rPr lang="en-US" sz="1000">
                <a:ea typeface="+mn-lt"/>
                <a:cs typeface="+mn-lt"/>
              </a:rPr>
              <a:t>: 10.1542/peds.2021-054268L</a:t>
            </a:r>
            <a:endParaRPr lang="en-US">
              <a:ea typeface="+mn-lt"/>
              <a:cs typeface="+mn-lt"/>
            </a:endParaRPr>
          </a:p>
          <a:p>
            <a:pPr marL="457200" indent="-457200"/>
            <a:r>
              <a:rPr lang="en-US" sz="1000" err="1">
                <a:ea typeface="+mn-lt"/>
                <a:cs typeface="+mn-lt"/>
              </a:rPr>
              <a:t>Boutzoukas</a:t>
            </a:r>
            <a:r>
              <a:rPr lang="en-US" sz="1000">
                <a:ea typeface="+mn-lt"/>
                <a:cs typeface="+mn-lt"/>
              </a:rPr>
              <a:t> A.E., Zimmerman K.O., Benjamin D.K., Jr. School safety, masking, and the delta variant. </a:t>
            </a:r>
            <a:r>
              <a:rPr lang="en-US" sz="1000" i="1">
                <a:ea typeface="+mn-lt"/>
                <a:cs typeface="+mn-lt"/>
              </a:rPr>
              <a:t>Pediatrics.</a:t>
            </a:r>
            <a:r>
              <a:rPr lang="en-US" sz="1000">
                <a:ea typeface="+mn-lt"/>
                <a:cs typeface="+mn-lt"/>
              </a:rPr>
              <a:t> 2022: e2021054396. </a:t>
            </a:r>
            <a:r>
              <a:rPr lang="en-US" sz="1000" err="1">
                <a:ea typeface="+mn-lt"/>
                <a:cs typeface="+mn-lt"/>
              </a:rPr>
              <a:t>doi</a:t>
            </a:r>
            <a:r>
              <a:rPr lang="en-US" sz="1000">
                <a:ea typeface="+mn-lt"/>
                <a:cs typeface="+mn-lt"/>
              </a:rPr>
              <a:t>: 10.1542/peds.2021-054396</a:t>
            </a:r>
            <a:endParaRPr lang="en-US">
              <a:ea typeface="+mn-lt"/>
              <a:cs typeface="+mn-lt"/>
            </a:endParaRPr>
          </a:p>
          <a:p>
            <a:pPr marL="457200" indent="-457200"/>
            <a:r>
              <a:rPr lang="en-US" sz="1000" err="1">
                <a:ea typeface="+mn-lt"/>
                <a:cs typeface="+mn-lt"/>
              </a:rPr>
              <a:t>Boutzoukas</a:t>
            </a:r>
            <a:r>
              <a:rPr lang="en-US" sz="1000">
                <a:ea typeface="+mn-lt"/>
                <a:cs typeface="+mn-lt"/>
              </a:rPr>
              <a:t> A.E., Zimmerman K.O., Benjamin D.K., Jr., </a:t>
            </a:r>
            <a:r>
              <a:rPr lang="en-US" sz="1000" err="1">
                <a:ea typeface="+mn-lt"/>
                <a:cs typeface="+mn-lt"/>
              </a:rPr>
              <a:t>DeMuri</a:t>
            </a:r>
            <a:r>
              <a:rPr lang="en-US" sz="1000">
                <a:ea typeface="+mn-lt"/>
                <a:cs typeface="+mn-lt"/>
              </a:rPr>
              <a:t> G.P., Kalu I.C., Smith M.J., McGann K.A., </a:t>
            </a:r>
            <a:r>
              <a:rPr lang="en-US" sz="1000" err="1">
                <a:ea typeface="+mn-lt"/>
                <a:cs typeface="+mn-lt"/>
              </a:rPr>
              <a:t>Koval</a:t>
            </a:r>
            <a:r>
              <a:rPr lang="en-US" sz="1000">
                <a:ea typeface="+mn-lt"/>
                <a:cs typeface="+mn-lt"/>
              </a:rPr>
              <a:t> S., Brookhart M.A. Secondary transmission of COVID-19 in K-12 schools: Findings from two states. </a:t>
            </a:r>
            <a:r>
              <a:rPr lang="en-US" sz="1000" i="1">
                <a:ea typeface="+mn-lt"/>
                <a:cs typeface="+mn-lt"/>
              </a:rPr>
              <a:t>Pediatrics.</a:t>
            </a:r>
            <a:r>
              <a:rPr lang="en-US" sz="1000">
                <a:ea typeface="+mn-lt"/>
                <a:cs typeface="+mn-lt"/>
              </a:rPr>
              <a:t> 2022; 149:e2021054268K. </a:t>
            </a:r>
            <a:r>
              <a:rPr lang="en-US" sz="1000" err="1">
                <a:ea typeface="+mn-lt"/>
                <a:cs typeface="+mn-lt"/>
              </a:rPr>
              <a:t>doi</a:t>
            </a:r>
            <a:r>
              <a:rPr lang="en-US" sz="1000">
                <a:ea typeface="+mn-lt"/>
                <a:cs typeface="+mn-lt"/>
              </a:rPr>
              <a:t>: 10.1542/PEDS.2021-054268K</a:t>
            </a:r>
            <a:endParaRPr lang="en-US">
              <a:ea typeface="+mn-lt"/>
              <a:cs typeface="+mn-lt"/>
            </a:endParaRPr>
          </a:p>
          <a:p>
            <a:pPr marL="457200" indent="-457200"/>
            <a:r>
              <a:rPr lang="en-US" sz="1000" err="1">
                <a:ea typeface="+mn-lt"/>
                <a:cs typeface="+mn-lt"/>
              </a:rPr>
              <a:t>Boutzoukas</a:t>
            </a:r>
            <a:r>
              <a:rPr lang="en-US" sz="1000">
                <a:ea typeface="+mn-lt"/>
                <a:cs typeface="+mn-lt"/>
              </a:rPr>
              <a:t> A.E., Zimmerman K.O., Mann T.K., Moorthy G.S., Blakemore A., McGann K.A., Smith M.J., Nutting B., Kerley K., Brookhart M.A., Edwards L., </a:t>
            </a:r>
            <a:r>
              <a:rPr lang="en-US" sz="1000" err="1">
                <a:ea typeface="+mn-lt"/>
                <a:cs typeface="+mn-lt"/>
              </a:rPr>
              <a:t>Rak</a:t>
            </a:r>
            <a:r>
              <a:rPr lang="en-US" sz="1000">
                <a:ea typeface="+mn-lt"/>
                <a:cs typeface="+mn-lt"/>
              </a:rPr>
              <a:t> Z., Benjamin D.K., Jr. A school-based SARS-CoV-2 testing program: Testing uptake and quarantine length after in-school exposures. </a:t>
            </a:r>
            <a:r>
              <a:rPr lang="en-US" sz="1000" i="1">
                <a:ea typeface="+mn-lt"/>
                <a:cs typeface="+mn-lt"/>
              </a:rPr>
              <a:t>Pediatrics.</a:t>
            </a:r>
            <a:r>
              <a:rPr lang="en-US" sz="1000">
                <a:ea typeface="+mn-lt"/>
                <a:cs typeface="+mn-lt"/>
              </a:rPr>
              <a:t> 2022; 149:e2021054268J. </a:t>
            </a:r>
            <a:r>
              <a:rPr lang="en-US" sz="1000" err="1">
                <a:ea typeface="+mn-lt"/>
                <a:cs typeface="+mn-lt"/>
              </a:rPr>
              <a:t>doi</a:t>
            </a:r>
            <a:r>
              <a:rPr lang="en-US" sz="1000">
                <a:ea typeface="+mn-lt"/>
                <a:cs typeface="+mn-lt"/>
              </a:rPr>
              <a:t>: 10.1542/PEDS.2021-054268J</a:t>
            </a:r>
            <a:endParaRPr lang="en-US">
              <a:ea typeface="+mn-lt"/>
              <a:cs typeface="+mn-lt"/>
            </a:endParaRPr>
          </a:p>
          <a:p>
            <a:pPr marL="457200" indent="-457200"/>
            <a:r>
              <a:rPr lang="en-US" sz="1000" err="1">
                <a:ea typeface="+mn-lt"/>
                <a:cs typeface="+mn-lt"/>
              </a:rPr>
              <a:t>Canaday</a:t>
            </a:r>
            <a:r>
              <a:rPr lang="en-US" sz="1000">
                <a:ea typeface="+mn-lt"/>
                <a:cs typeface="+mn-lt"/>
              </a:rPr>
              <a:t> D.H., </a:t>
            </a:r>
            <a:r>
              <a:rPr lang="en-US" sz="1000" err="1">
                <a:ea typeface="+mn-lt"/>
                <a:cs typeface="+mn-lt"/>
              </a:rPr>
              <a:t>Carias</a:t>
            </a:r>
            <a:r>
              <a:rPr lang="en-US" sz="1000">
                <a:ea typeface="+mn-lt"/>
                <a:cs typeface="+mn-lt"/>
              </a:rPr>
              <a:t> L., </a:t>
            </a:r>
            <a:r>
              <a:rPr lang="en-US" sz="1000" err="1">
                <a:ea typeface="+mn-lt"/>
                <a:cs typeface="+mn-lt"/>
              </a:rPr>
              <a:t>Oyebanji</a:t>
            </a:r>
            <a:r>
              <a:rPr lang="en-US" sz="1000">
                <a:ea typeface="+mn-lt"/>
                <a:cs typeface="+mn-lt"/>
              </a:rPr>
              <a:t> O.A., </a:t>
            </a:r>
            <a:r>
              <a:rPr lang="en-US" sz="1000" err="1">
                <a:ea typeface="+mn-lt"/>
                <a:cs typeface="+mn-lt"/>
              </a:rPr>
              <a:t>Keresztesy</a:t>
            </a:r>
            <a:r>
              <a:rPr lang="en-US" sz="1000">
                <a:ea typeface="+mn-lt"/>
                <a:cs typeface="+mn-lt"/>
              </a:rPr>
              <a:t> D., Wilk D., Payne M., Aung H., St. Denis K., Lam E.C., Rowley C.F., Berry S.D., Cameron C.M., Cameron M.J., Wilson B., </a:t>
            </a:r>
            <a:r>
              <a:rPr lang="en-US" sz="1000" err="1">
                <a:ea typeface="+mn-lt"/>
                <a:cs typeface="+mn-lt"/>
              </a:rPr>
              <a:t>Balazs</a:t>
            </a:r>
            <a:r>
              <a:rPr lang="en-US" sz="1000">
                <a:ea typeface="+mn-lt"/>
                <a:cs typeface="+mn-lt"/>
              </a:rPr>
              <a:t> A.B., </a:t>
            </a:r>
            <a:r>
              <a:rPr lang="en-US" sz="1000" err="1">
                <a:ea typeface="+mn-lt"/>
                <a:cs typeface="+mn-lt"/>
              </a:rPr>
              <a:t>Gravenstein</a:t>
            </a:r>
            <a:r>
              <a:rPr lang="en-US" sz="1000">
                <a:ea typeface="+mn-lt"/>
                <a:cs typeface="+mn-lt"/>
              </a:rPr>
              <a:t> S., King C.L. Reduced BNT162b2 mRNA vaccine response in SARS-CoV-2-naive nursing home residents. </a:t>
            </a:r>
            <a:r>
              <a:rPr lang="en-US" sz="1000" i="1">
                <a:ea typeface="+mn-lt"/>
                <a:cs typeface="+mn-lt"/>
              </a:rPr>
              <a:t>Clin. Infect. Dis.</a:t>
            </a:r>
            <a:r>
              <a:rPr lang="en-US" sz="1000">
                <a:ea typeface="+mn-lt"/>
                <a:cs typeface="+mn-lt"/>
              </a:rPr>
              <a:t> 2021; 73(11):2112-2115. </a:t>
            </a:r>
            <a:r>
              <a:rPr lang="en-US" sz="1000" err="1">
                <a:ea typeface="+mn-lt"/>
                <a:cs typeface="+mn-lt"/>
              </a:rPr>
              <a:t>doi</a:t>
            </a:r>
            <a:r>
              <a:rPr lang="en-US" sz="1000">
                <a:ea typeface="+mn-lt"/>
                <a:cs typeface="+mn-lt"/>
              </a:rPr>
              <a:t>: 10.1093/</a:t>
            </a:r>
            <a:r>
              <a:rPr lang="en-US" sz="1000" err="1">
                <a:ea typeface="+mn-lt"/>
                <a:cs typeface="+mn-lt"/>
              </a:rPr>
              <a:t>cid</a:t>
            </a:r>
            <a:r>
              <a:rPr lang="en-US" sz="1000">
                <a:ea typeface="+mn-lt"/>
                <a:cs typeface="+mn-lt"/>
              </a:rPr>
              <a:t>/ciab447</a:t>
            </a:r>
            <a:endParaRPr lang="en-US">
              <a:ea typeface="+mn-lt"/>
              <a:cs typeface="+mn-lt"/>
            </a:endParaRPr>
          </a:p>
          <a:p>
            <a:pPr marL="457200" indent="-457200"/>
            <a:r>
              <a:rPr lang="en-US" sz="1000">
                <a:ea typeface="+mn-lt"/>
                <a:cs typeface="+mn-lt"/>
              </a:rPr>
              <a:t>Ciccone E.J., Conserve D.F., Dave G., </a:t>
            </a:r>
            <a:r>
              <a:rPr lang="en-US" sz="1000" err="1">
                <a:ea typeface="+mn-lt"/>
                <a:cs typeface="+mn-lt"/>
              </a:rPr>
              <a:t>Hornik</a:t>
            </a:r>
            <a:r>
              <a:rPr lang="en-US" sz="1000">
                <a:ea typeface="+mn-lt"/>
                <a:cs typeface="+mn-lt"/>
              </a:rPr>
              <a:t> C.P., Kuhn M.L., </a:t>
            </a:r>
            <a:r>
              <a:rPr lang="en-US" sz="1000" err="1">
                <a:ea typeface="+mn-lt"/>
                <a:cs typeface="+mn-lt"/>
              </a:rPr>
              <a:t>Herling</a:t>
            </a:r>
            <a:r>
              <a:rPr lang="en-US" sz="1000">
                <a:ea typeface="+mn-lt"/>
                <a:cs typeface="+mn-lt"/>
              </a:rPr>
              <a:t> J.L., Song M., Alston S., Singler L., Schmidt M.D., Jones A., Broderick S., </a:t>
            </a:r>
            <a:r>
              <a:rPr lang="en-US" sz="1000" err="1">
                <a:ea typeface="+mn-lt"/>
                <a:cs typeface="+mn-lt"/>
              </a:rPr>
              <a:t>Wruck</a:t>
            </a:r>
            <a:r>
              <a:rPr lang="en-US" sz="1000">
                <a:ea typeface="+mn-lt"/>
                <a:cs typeface="+mn-lt"/>
              </a:rPr>
              <a:t> L.M., Kibbe W.A., Aiello A.E., Woods C.W., Richmond A., Cohen-</a:t>
            </a:r>
            <a:r>
              <a:rPr lang="en-US" sz="1000" err="1">
                <a:ea typeface="+mn-lt"/>
                <a:cs typeface="+mn-lt"/>
              </a:rPr>
              <a:t>Wolkowiez</a:t>
            </a:r>
            <a:r>
              <a:rPr lang="en-US" sz="1000">
                <a:ea typeface="+mn-lt"/>
                <a:cs typeface="+mn-lt"/>
              </a:rPr>
              <a:t> M., </a:t>
            </a:r>
            <a:r>
              <a:rPr lang="en-US" sz="1000" err="1">
                <a:ea typeface="+mn-lt"/>
                <a:cs typeface="+mn-lt"/>
              </a:rPr>
              <a:t>Corbie</a:t>
            </a:r>
            <a:r>
              <a:rPr lang="en-US" sz="1000">
                <a:ea typeface="+mn-lt"/>
                <a:cs typeface="+mn-lt"/>
              </a:rPr>
              <a:t>-Smith G. At-home testing to mitigate community transmission of SARS-CoV-2: Protocol for a public health intervention with a nested prospective cohort study. </a:t>
            </a:r>
            <a:r>
              <a:rPr lang="en-US" sz="1000" i="1">
                <a:ea typeface="+mn-lt"/>
                <a:cs typeface="+mn-lt"/>
              </a:rPr>
              <a:t>BMC Public Health.</a:t>
            </a:r>
            <a:r>
              <a:rPr lang="en-US" sz="1000">
                <a:ea typeface="+mn-lt"/>
                <a:cs typeface="+mn-lt"/>
              </a:rPr>
              <a:t> 2021; 21(1):2209. </a:t>
            </a:r>
            <a:r>
              <a:rPr lang="en-US" sz="1000" err="1">
                <a:ea typeface="+mn-lt"/>
                <a:cs typeface="+mn-lt"/>
              </a:rPr>
              <a:t>doi</a:t>
            </a:r>
            <a:r>
              <a:rPr lang="en-US" sz="1000">
                <a:ea typeface="+mn-lt"/>
                <a:cs typeface="+mn-lt"/>
              </a:rPr>
              <a:t>: 10.1186/s12889-021-12007-w</a:t>
            </a:r>
            <a:endParaRPr lang="en-US">
              <a:ea typeface="+mn-lt"/>
              <a:cs typeface="+mn-lt"/>
            </a:endParaRPr>
          </a:p>
          <a:p>
            <a:pPr marL="457200" indent="-457200"/>
            <a:r>
              <a:rPr lang="en-US" sz="1000">
                <a:ea typeface="+mn-lt"/>
                <a:cs typeface="+mn-lt"/>
              </a:rPr>
              <a:t>D’Agostino E.M., </a:t>
            </a:r>
            <a:r>
              <a:rPr lang="en-US" sz="1000" err="1">
                <a:ea typeface="+mn-lt"/>
                <a:cs typeface="+mn-lt"/>
              </a:rPr>
              <a:t>Haroz</a:t>
            </a:r>
            <a:r>
              <a:rPr lang="en-US" sz="1000">
                <a:ea typeface="+mn-lt"/>
                <a:cs typeface="+mn-lt"/>
              </a:rPr>
              <a:t> E.E., Linde S., Layer M., Green M., Ko L.K. School-academic partnerships in support of safe return to schools during the COVID-19 pandemic. </a:t>
            </a:r>
            <a:r>
              <a:rPr lang="en-US" sz="1000" i="1">
                <a:ea typeface="+mn-lt"/>
                <a:cs typeface="+mn-lt"/>
              </a:rPr>
              <a:t>Pediatrics.</a:t>
            </a:r>
            <a:r>
              <a:rPr lang="en-US" sz="1000">
                <a:ea typeface="+mn-lt"/>
                <a:cs typeface="+mn-lt"/>
              </a:rPr>
              <a:t> 2022; 149:e2021054268C. </a:t>
            </a:r>
            <a:r>
              <a:rPr lang="en-US" sz="1000" err="1">
                <a:ea typeface="+mn-lt"/>
                <a:cs typeface="+mn-lt"/>
              </a:rPr>
              <a:t>doi</a:t>
            </a:r>
            <a:r>
              <a:rPr lang="en-US" sz="1000">
                <a:ea typeface="+mn-lt"/>
                <a:cs typeface="+mn-lt"/>
              </a:rPr>
              <a:t>: 10.1542/PEDS.2021-054268C</a:t>
            </a:r>
            <a:endParaRPr lang="en-US">
              <a:ea typeface="+mn-lt"/>
              <a:cs typeface="+mn-lt"/>
            </a:endParaRPr>
          </a:p>
          <a:p>
            <a:pPr marL="457200" indent="-457200"/>
            <a:r>
              <a:rPr lang="en-US" sz="1000">
                <a:ea typeface="+mn-lt"/>
                <a:cs typeface="+mn-lt"/>
              </a:rPr>
              <a:t>Diaz-Martinez J., </a:t>
            </a:r>
            <a:r>
              <a:rPr lang="en-US" sz="1000" err="1">
                <a:ea typeface="+mn-lt"/>
                <a:cs typeface="+mn-lt"/>
              </a:rPr>
              <a:t>Tamargo</a:t>
            </a:r>
            <a:r>
              <a:rPr lang="en-US" sz="1000">
                <a:ea typeface="+mn-lt"/>
                <a:cs typeface="+mn-lt"/>
              </a:rPr>
              <a:t> J.A., Delgado-</a:t>
            </a:r>
            <a:r>
              <a:rPr lang="en-US" sz="1000" err="1">
                <a:ea typeface="+mn-lt"/>
                <a:cs typeface="+mn-lt"/>
              </a:rPr>
              <a:t>Enciso</a:t>
            </a:r>
            <a:r>
              <a:rPr lang="en-US" sz="1000">
                <a:ea typeface="+mn-lt"/>
                <a:cs typeface="+mn-lt"/>
              </a:rPr>
              <a:t> I., Liu Q., </a:t>
            </a:r>
            <a:r>
              <a:rPr lang="en-US" sz="1000" err="1">
                <a:ea typeface="+mn-lt"/>
                <a:cs typeface="+mn-lt"/>
              </a:rPr>
              <a:t>Acuña</a:t>
            </a:r>
            <a:r>
              <a:rPr lang="en-US" sz="1000">
                <a:ea typeface="+mn-lt"/>
                <a:cs typeface="+mn-lt"/>
              </a:rPr>
              <a:t> L., </a:t>
            </a:r>
            <a:r>
              <a:rPr lang="en-US" sz="1000" err="1">
                <a:ea typeface="+mn-lt"/>
                <a:cs typeface="+mn-lt"/>
              </a:rPr>
              <a:t>Laverde</a:t>
            </a:r>
            <a:r>
              <a:rPr lang="en-US" sz="1000">
                <a:ea typeface="+mn-lt"/>
                <a:cs typeface="+mn-lt"/>
              </a:rPr>
              <a:t> E., Barbieri M.A., </a:t>
            </a:r>
            <a:r>
              <a:rPr lang="en-US" sz="1000" err="1">
                <a:ea typeface="+mn-lt"/>
                <a:cs typeface="+mn-lt"/>
              </a:rPr>
              <a:t>Trepka</a:t>
            </a:r>
            <a:r>
              <a:rPr lang="en-US" sz="1000">
                <a:ea typeface="+mn-lt"/>
                <a:cs typeface="+mn-lt"/>
              </a:rPr>
              <a:t> M.J., Campa A., </a:t>
            </a:r>
            <a:r>
              <a:rPr lang="en-US" sz="1000" err="1">
                <a:ea typeface="+mn-lt"/>
                <a:cs typeface="+mn-lt"/>
              </a:rPr>
              <a:t>Siminski</a:t>
            </a:r>
            <a:r>
              <a:rPr lang="en-US" sz="1000">
                <a:ea typeface="+mn-lt"/>
                <a:cs typeface="+mn-lt"/>
              </a:rPr>
              <a:t> S., </a:t>
            </a:r>
            <a:r>
              <a:rPr lang="en-US" sz="1000" err="1">
                <a:ea typeface="+mn-lt"/>
                <a:cs typeface="+mn-lt"/>
              </a:rPr>
              <a:t>Gorbach</a:t>
            </a:r>
            <a:r>
              <a:rPr lang="en-US" sz="1000">
                <a:ea typeface="+mn-lt"/>
                <a:cs typeface="+mn-lt"/>
              </a:rPr>
              <a:t> P.M., Baum M.K. Resilience, anxiety, stress, and substance use patterns during COVID-19 pandemic in the Miami Adult Studies on HIV (MASH) cohort. </a:t>
            </a:r>
            <a:r>
              <a:rPr lang="en-US" sz="1000" i="1">
                <a:ea typeface="+mn-lt"/>
                <a:cs typeface="+mn-lt"/>
              </a:rPr>
              <a:t>AIDS </a:t>
            </a:r>
            <a:r>
              <a:rPr lang="en-US" sz="1000" i="1" err="1">
                <a:ea typeface="+mn-lt"/>
                <a:cs typeface="+mn-lt"/>
              </a:rPr>
              <a:t>Behav</a:t>
            </a:r>
            <a:r>
              <a:rPr lang="en-US" sz="1000" i="1">
                <a:ea typeface="+mn-lt"/>
                <a:cs typeface="+mn-lt"/>
              </a:rPr>
              <a:t>.</a:t>
            </a:r>
            <a:r>
              <a:rPr lang="en-US" sz="1000">
                <a:ea typeface="+mn-lt"/>
                <a:cs typeface="+mn-lt"/>
              </a:rPr>
              <a:t> 2021; 25(11):3658-3668. </a:t>
            </a:r>
            <a:r>
              <a:rPr lang="en-US" sz="1000" err="1">
                <a:ea typeface="+mn-lt"/>
                <a:cs typeface="+mn-lt"/>
              </a:rPr>
              <a:t>doi</a:t>
            </a:r>
            <a:r>
              <a:rPr lang="en-US" sz="1000">
                <a:ea typeface="+mn-lt"/>
                <a:cs typeface="+mn-lt"/>
              </a:rPr>
              <a:t>: 10.1007/s10461-021-03292-y</a:t>
            </a:r>
            <a:endParaRPr lang="en-US">
              <a:ea typeface="+mn-lt"/>
              <a:cs typeface="+mn-lt"/>
            </a:endParaRPr>
          </a:p>
          <a:p>
            <a:pPr marL="457200" indent="-457200"/>
            <a:r>
              <a:rPr lang="en-US" sz="1000" err="1">
                <a:ea typeface="+mn-lt"/>
                <a:cs typeface="+mn-lt"/>
              </a:rPr>
              <a:t>Feifer</a:t>
            </a:r>
            <a:r>
              <a:rPr lang="en-US" sz="1000">
                <a:ea typeface="+mn-lt"/>
                <a:cs typeface="+mn-lt"/>
              </a:rPr>
              <a:t> R.A., Bethea L., White E.M. Racial disparities in COVID-19 vaccine acceptance: Building trust to protect nursing home staff and residents. </a:t>
            </a:r>
            <a:r>
              <a:rPr lang="en-US" sz="1000" i="1">
                <a:ea typeface="+mn-lt"/>
                <a:cs typeface="+mn-lt"/>
              </a:rPr>
              <a:t>J. Am. Med. Dir. Assoc.</a:t>
            </a:r>
            <a:r>
              <a:rPr lang="en-US" sz="1000">
                <a:ea typeface="+mn-lt"/>
                <a:cs typeface="+mn-lt"/>
              </a:rPr>
              <a:t> 2021; 22(9):1853-1855.e1. </a:t>
            </a:r>
            <a:r>
              <a:rPr lang="en-US" sz="1000" err="1">
                <a:ea typeface="+mn-lt"/>
                <a:cs typeface="+mn-lt"/>
              </a:rPr>
              <a:t>doi</a:t>
            </a:r>
            <a:r>
              <a:rPr lang="en-US" sz="1000">
                <a:ea typeface="+mn-lt"/>
                <a:cs typeface="+mn-lt"/>
              </a:rPr>
              <a:t>: 10.1016/j.jamda.2021.07.006</a:t>
            </a:r>
            <a:endParaRPr lang="en-US">
              <a:ea typeface="+mn-lt"/>
              <a:cs typeface="+mn-lt"/>
            </a:endParaRPr>
          </a:p>
        </p:txBody>
      </p:sp>
    </p:spTree>
    <p:extLst>
      <p:ext uri="{BB962C8B-B14F-4D97-AF65-F5344CB8AC3E}">
        <p14:creationId xmlns:p14="http://schemas.microsoft.com/office/powerpoint/2010/main" val="24436306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E7809-74C4-4957-8CFF-7EE789817ADA}"/>
              </a:ext>
            </a:extLst>
          </p:cNvPr>
          <p:cNvSpPr txBox="1"/>
          <p:nvPr/>
        </p:nvSpPr>
        <p:spPr>
          <a:xfrm>
            <a:off x="308309" y="216564"/>
            <a:ext cx="9186111" cy="1102866"/>
          </a:xfrm>
          <a:prstGeom prst="rect">
            <a:avLst/>
          </a:prstGeom>
          <a:noFill/>
        </p:spPr>
        <p:txBody>
          <a:bodyPr vert="horz" wrap="square" lIns="0" tIns="0" rIns="0" bIns="0" numCol="1" spcCol="274320" rtlCol="0">
            <a:spAutoFit/>
          </a:bodyPr>
          <a:lstStyle/>
          <a:p>
            <a:pPr algn="l" rtl="0" fontAlgn="base"/>
            <a:r>
              <a:rPr lang="en-US" sz="1400" b="1" i="0">
                <a:solidFill>
                  <a:srgbClr val="000000"/>
                </a:solidFill>
                <a:effectLst/>
              </a:rPr>
              <a:t>Citations for Articles Included in the Publication Analysis</a:t>
            </a:r>
            <a:r>
              <a:rPr lang="en-US" sz="1400" b="0" i="0">
                <a:solidFill>
                  <a:srgbClr val="000000"/>
                </a:solidFill>
                <a:effectLst/>
              </a:rPr>
              <a:t> </a:t>
            </a:r>
          </a:p>
          <a:p>
            <a:pPr algn="l" rtl="0" fontAlgn="base"/>
            <a:endParaRPr lang="en-US" sz="1400" b="0" i="0">
              <a:solidFill>
                <a:srgbClr val="000000"/>
              </a:solidFill>
              <a:effectLst/>
            </a:endParaRPr>
          </a:p>
          <a:p>
            <a:pPr algn="l" rtl="0" fontAlgn="base"/>
            <a:endParaRPr lang="en-US" sz="1400" b="0" i="0">
              <a:solidFill>
                <a:srgbClr val="000000"/>
              </a:solidFill>
              <a:effectLst/>
            </a:endParaRPr>
          </a:p>
          <a:p>
            <a:pPr algn="l" rtl="0" fontAlgn="base"/>
            <a:r>
              <a:rPr lang="en-US" sz="1400" b="0" i="0">
                <a:solidFill>
                  <a:srgbClr val="222222"/>
                </a:solidFill>
                <a:effectLst/>
              </a:rPr>
              <a:t> </a:t>
            </a:r>
            <a:endParaRPr lang="en-US" sz="1400" b="0" i="0">
              <a:solidFill>
                <a:srgbClr val="000000"/>
              </a:solidFill>
              <a:effectLst/>
            </a:endParaRPr>
          </a:p>
          <a:p>
            <a:pPr>
              <a:spcBef>
                <a:spcPts val="200"/>
              </a:spcBef>
              <a:buSzPct val="100000"/>
            </a:pPr>
            <a:endParaRPr lang="en-US" sz="1400"/>
          </a:p>
        </p:txBody>
      </p:sp>
      <p:sp>
        <p:nvSpPr>
          <p:cNvPr id="10" name="TextBox 9">
            <a:extLst>
              <a:ext uri="{FF2B5EF4-FFF2-40B4-BE49-F238E27FC236}">
                <a16:creationId xmlns:a16="http://schemas.microsoft.com/office/drawing/2014/main" id="{33E1888E-BA9F-4E88-A1FD-9FA5672D0A3B}"/>
              </a:ext>
            </a:extLst>
          </p:cNvPr>
          <p:cNvSpPr txBox="1"/>
          <p:nvPr/>
        </p:nvSpPr>
        <p:spPr>
          <a:xfrm>
            <a:off x="308309" y="501848"/>
            <a:ext cx="11575382" cy="6217087"/>
          </a:xfrm>
          <a:prstGeom prst="rect">
            <a:avLst/>
          </a:prstGeom>
          <a:noFill/>
        </p:spPr>
        <p:txBody>
          <a:bodyPr wrap="square" lIns="91440" tIns="45720" rIns="91440" bIns="45720" anchor="t">
            <a:spAutoFit/>
          </a:bodyPr>
          <a:lstStyle/>
          <a:p>
            <a:pPr marL="457200" indent="-457200"/>
            <a:r>
              <a:rPr lang="en-US" sz="1000">
                <a:ea typeface="+mn-lt"/>
                <a:cs typeface="+mn-lt"/>
              </a:rPr>
              <a:t>Fujimoto A.B., </a:t>
            </a:r>
            <a:r>
              <a:rPr lang="en-US" sz="1000" err="1">
                <a:ea typeface="+mn-lt"/>
                <a:cs typeface="+mn-lt"/>
              </a:rPr>
              <a:t>Keskinocak</a:t>
            </a:r>
            <a:r>
              <a:rPr lang="en-US" sz="1000">
                <a:ea typeface="+mn-lt"/>
                <a:cs typeface="+mn-lt"/>
              </a:rPr>
              <a:t> P., Yildirim I. Significance of SARS-CoV-2 specific antibody testing during COVID-19 vaccine allocation. </a:t>
            </a:r>
            <a:r>
              <a:rPr lang="en-US" sz="1000" i="1">
                <a:ea typeface="+mn-lt"/>
                <a:cs typeface="+mn-lt"/>
              </a:rPr>
              <a:t>Vaccine.</a:t>
            </a:r>
            <a:r>
              <a:rPr lang="en-US" sz="1000">
                <a:ea typeface="+mn-lt"/>
                <a:cs typeface="+mn-lt"/>
              </a:rPr>
              <a:t> 2021; 39(35):5055-5063. </a:t>
            </a:r>
            <a:r>
              <a:rPr lang="en-US" sz="1000" err="1">
                <a:ea typeface="+mn-lt"/>
                <a:cs typeface="+mn-lt"/>
              </a:rPr>
              <a:t>doi</a:t>
            </a:r>
            <a:r>
              <a:rPr lang="en-US" sz="1000">
                <a:ea typeface="+mn-lt"/>
                <a:cs typeface="+mn-lt"/>
              </a:rPr>
              <a:t>: 10.1016/j.vaccine.2021.06.067</a:t>
            </a:r>
          </a:p>
          <a:p>
            <a:pPr marL="457200" indent="-457200"/>
            <a:r>
              <a:rPr lang="en-US" sz="1000">
                <a:ea typeface="+mn-lt"/>
                <a:cs typeface="+mn-lt"/>
              </a:rPr>
              <a:t>Goldman J.L., Schuster J.E., Maier V.F., Anand R., Hill E.E., Butteris S.M., DeMuri G.P., </a:t>
            </a:r>
            <a:r>
              <a:rPr lang="en-US" sz="1000" err="1">
                <a:ea typeface="+mn-lt"/>
                <a:cs typeface="+mn-lt"/>
              </a:rPr>
              <a:t>Omidfar</a:t>
            </a:r>
            <a:r>
              <a:rPr lang="en-US" sz="1000">
                <a:ea typeface="+mn-lt"/>
                <a:cs typeface="+mn-lt"/>
              </a:rPr>
              <a:t> S.A., Brookhart M.A., Pak J., Benjamin D.K., Jr., Zimmerman K.O. Urban classification, not COVID-19 community rates, was associated with modes of learning in US K-12 schools. </a:t>
            </a:r>
            <a:r>
              <a:rPr lang="en-US" sz="1000" i="1">
                <a:ea typeface="+mn-lt"/>
                <a:cs typeface="+mn-lt"/>
              </a:rPr>
              <a:t>Pediatrics.</a:t>
            </a:r>
            <a:r>
              <a:rPr lang="en-US" sz="1000">
                <a:ea typeface="+mn-lt"/>
                <a:cs typeface="+mn-lt"/>
              </a:rPr>
              <a:t> 2022; 149:e2021054268M. </a:t>
            </a:r>
            <a:r>
              <a:rPr lang="en-US" sz="1000" err="1">
                <a:ea typeface="+mn-lt"/>
                <a:cs typeface="+mn-lt"/>
              </a:rPr>
              <a:t>doi</a:t>
            </a:r>
            <a:r>
              <a:rPr lang="en-US" sz="1000">
                <a:ea typeface="+mn-lt"/>
                <a:cs typeface="+mn-lt"/>
              </a:rPr>
              <a:t>: 10.1542/PEDS.2021-054268M</a:t>
            </a:r>
            <a:endParaRPr lang="en-US"/>
          </a:p>
          <a:p>
            <a:pPr marL="457200" indent="-457200"/>
            <a:r>
              <a:rPr lang="en-US" sz="1000">
                <a:ea typeface="+mn-lt"/>
                <a:cs typeface="+mn-lt"/>
              </a:rPr>
              <a:t>Guilamo-Ramos V., Thimm-Kaiser M., </a:t>
            </a:r>
            <a:r>
              <a:rPr lang="en-US" sz="1000" err="1">
                <a:ea typeface="+mn-lt"/>
                <a:cs typeface="+mn-lt"/>
              </a:rPr>
              <a:t>Benzekri</a:t>
            </a:r>
            <a:r>
              <a:rPr lang="en-US" sz="1000">
                <a:ea typeface="+mn-lt"/>
                <a:cs typeface="+mn-lt"/>
              </a:rPr>
              <a:t> A., Hidalgo A., Lanier Y., Tlou S., de Lourdes Rosas López M., </a:t>
            </a:r>
            <a:r>
              <a:rPr lang="en-US" sz="1000" err="1">
                <a:ea typeface="+mn-lt"/>
                <a:cs typeface="+mn-lt"/>
              </a:rPr>
              <a:t>Soletti</a:t>
            </a:r>
            <a:r>
              <a:rPr lang="en-US" sz="1000">
                <a:ea typeface="+mn-lt"/>
                <a:cs typeface="+mn-lt"/>
              </a:rPr>
              <a:t> A.B., Hagan H. Nurses at the frontline of public health emergency preparedness and response: Lessons learned from the HIV/AIDS pandemic and emerging infectious disease outbreaks. </a:t>
            </a:r>
            <a:r>
              <a:rPr lang="en-US" sz="1000" i="1">
                <a:ea typeface="+mn-lt"/>
                <a:cs typeface="+mn-lt"/>
              </a:rPr>
              <a:t>Lancet Infect. Dis.</a:t>
            </a:r>
            <a:r>
              <a:rPr lang="en-US" sz="1000">
                <a:ea typeface="+mn-lt"/>
                <a:cs typeface="+mn-lt"/>
              </a:rPr>
              <a:t> 2021. </a:t>
            </a:r>
            <a:r>
              <a:rPr lang="en-US" sz="1000" err="1">
                <a:ea typeface="+mn-lt"/>
                <a:cs typeface="+mn-lt"/>
              </a:rPr>
              <a:t>doi</a:t>
            </a:r>
            <a:r>
              <a:rPr lang="en-US" sz="1000">
                <a:ea typeface="+mn-lt"/>
                <a:cs typeface="+mn-lt"/>
              </a:rPr>
              <a:t>: 10.1016/S1473-3099(20)30983-X</a:t>
            </a:r>
            <a:endParaRPr lang="en-US">
              <a:ea typeface="+mn-lt"/>
              <a:cs typeface="+mn-lt"/>
            </a:endParaRPr>
          </a:p>
          <a:p>
            <a:pPr marL="457200" indent="-457200"/>
            <a:r>
              <a:rPr lang="en-US" sz="1000">
                <a:ea typeface="+mn-lt"/>
                <a:cs typeface="+mn-lt"/>
              </a:rPr>
              <a:t>Hallgren E., Moore R., Purvis R.S., Hall S., Willis D.E., Reece S., CarlLee S., Gurel-Headley M., McElfish P.A. Facilitators to vaccination among hesitant adopters. </a:t>
            </a:r>
            <a:r>
              <a:rPr lang="en-US" sz="1000" i="1">
                <a:ea typeface="+mn-lt"/>
                <a:cs typeface="+mn-lt"/>
              </a:rPr>
              <a:t>Hum. Vaccines </a:t>
            </a:r>
            <a:r>
              <a:rPr lang="en-US" sz="1000" i="1" err="1">
                <a:ea typeface="+mn-lt"/>
                <a:cs typeface="+mn-lt"/>
              </a:rPr>
              <a:t>Immunother</a:t>
            </a:r>
            <a:r>
              <a:rPr lang="en-US" sz="1000" i="1">
                <a:ea typeface="+mn-lt"/>
                <a:cs typeface="+mn-lt"/>
              </a:rPr>
              <a:t>.</a:t>
            </a:r>
            <a:r>
              <a:rPr lang="en-US" sz="1000">
                <a:ea typeface="+mn-lt"/>
                <a:cs typeface="+mn-lt"/>
              </a:rPr>
              <a:t> 2021; 17(12):5168-5175. </a:t>
            </a:r>
            <a:r>
              <a:rPr lang="en-US" sz="1000" err="1">
                <a:ea typeface="+mn-lt"/>
                <a:cs typeface="+mn-lt"/>
              </a:rPr>
              <a:t>doi</a:t>
            </a:r>
            <a:r>
              <a:rPr lang="en-US" sz="1000">
                <a:ea typeface="+mn-lt"/>
                <a:cs typeface="+mn-lt"/>
              </a:rPr>
              <a:t>: 10.1080/21645515.2021.2010427</a:t>
            </a:r>
            <a:endParaRPr lang="en-US">
              <a:ea typeface="+mn-lt"/>
              <a:cs typeface="+mn-lt"/>
            </a:endParaRPr>
          </a:p>
          <a:p>
            <a:pPr marL="457200" indent="-457200"/>
            <a:r>
              <a:rPr lang="en-US" sz="1000">
                <a:ea typeface="+mn-lt"/>
                <a:cs typeface="+mn-lt"/>
              </a:rPr>
              <a:t>Hammitt L.L., Vigil D.E., Reid R. Tribal sovereignty in research and community engagement for a COVID-19 vaccine clinical trial on the Navajo Nation: Beyond a Facebook town hall. </a:t>
            </a:r>
            <a:r>
              <a:rPr lang="en-US" sz="1000" i="1">
                <a:ea typeface="+mn-lt"/>
                <a:cs typeface="+mn-lt"/>
              </a:rPr>
              <a:t>Am. J. Public Health.</a:t>
            </a:r>
            <a:r>
              <a:rPr lang="en-US" sz="1000">
                <a:ea typeface="+mn-lt"/>
                <a:cs typeface="+mn-lt"/>
              </a:rPr>
              <a:t> 2021; 111(8):1431-1432. </a:t>
            </a:r>
            <a:r>
              <a:rPr lang="en-US" sz="1000" err="1">
                <a:ea typeface="+mn-lt"/>
                <a:cs typeface="+mn-lt"/>
              </a:rPr>
              <a:t>doi</a:t>
            </a:r>
            <a:r>
              <a:rPr lang="en-US" sz="1000">
                <a:ea typeface="+mn-lt"/>
                <a:cs typeface="+mn-lt"/>
              </a:rPr>
              <a:t>: 10.2105/AJPH.2021.306400</a:t>
            </a:r>
            <a:endParaRPr lang="en-US">
              <a:ea typeface="+mn-lt"/>
              <a:cs typeface="+mn-lt"/>
            </a:endParaRPr>
          </a:p>
          <a:p>
            <a:pPr marL="457200" indent="-457200"/>
            <a:r>
              <a:rPr lang="en-US" sz="1000" err="1">
                <a:ea typeface="+mn-lt"/>
                <a:cs typeface="+mn-lt"/>
              </a:rPr>
              <a:t>Haroz</a:t>
            </a:r>
            <a:r>
              <a:rPr lang="en-US" sz="1000">
                <a:ea typeface="+mn-lt"/>
                <a:cs typeface="+mn-lt"/>
              </a:rPr>
              <a:t> E.E., Kalb L.G., Newland J.G., Goldman J.L., Mast D.K., Ko L., Grass R., Shah P., Walsh T., Schuster J.E. Implementation of school-based COVID-19 testing programs in underserved populations. </a:t>
            </a:r>
            <a:r>
              <a:rPr lang="en-US" sz="1000" i="1">
                <a:ea typeface="+mn-lt"/>
                <a:cs typeface="+mn-lt"/>
              </a:rPr>
              <a:t>Pediatrics.</a:t>
            </a:r>
            <a:r>
              <a:rPr lang="en-US" sz="1000">
                <a:ea typeface="+mn-lt"/>
                <a:cs typeface="+mn-lt"/>
              </a:rPr>
              <a:t> 2022; 149:e2021054268G. </a:t>
            </a:r>
            <a:r>
              <a:rPr lang="en-US" sz="1000" err="1">
                <a:ea typeface="+mn-lt"/>
                <a:cs typeface="+mn-lt"/>
              </a:rPr>
              <a:t>doi</a:t>
            </a:r>
            <a:r>
              <a:rPr lang="en-US" sz="1000">
                <a:ea typeface="+mn-lt"/>
                <a:cs typeface="+mn-lt"/>
              </a:rPr>
              <a:t>: 10.1542/peds.2021-054268G</a:t>
            </a:r>
            <a:endParaRPr lang="en-US">
              <a:ea typeface="+mn-lt"/>
              <a:cs typeface="+mn-lt"/>
            </a:endParaRPr>
          </a:p>
          <a:p>
            <a:pPr marL="457200" indent="-457200"/>
            <a:r>
              <a:rPr lang="en-US" sz="1000">
                <a:ea typeface="+mn-lt"/>
                <a:cs typeface="+mn-lt"/>
              </a:rPr>
              <a:t>Harrison J., Berry S., </a:t>
            </a:r>
            <a:r>
              <a:rPr lang="en-US" sz="1000" err="1">
                <a:ea typeface="+mn-lt"/>
                <a:cs typeface="+mn-lt"/>
              </a:rPr>
              <a:t>Mor</a:t>
            </a:r>
            <a:r>
              <a:rPr lang="en-US" sz="1000">
                <a:ea typeface="+mn-lt"/>
                <a:cs typeface="+mn-lt"/>
              </a:rPr>
              <a:t> V., Gifford D. “Somebody like me”: Understanding COVID-19 vaccine hesitancy among staff in skilled nursing facilities. </a:t>
            </a:r>
            <a:r>
              <a:rPr lang="en-US" sz="1000" i="1">
                <a:ea typeface="+mn-lt"/>
                <a:cs typeface="+mn-lt"/>
              </a:rPr>
              <a:t>J. Am. Med. Dir. Assoc.</a:t>
            </a:r>
            <a:r>
              <a:rPr lang="en-US" sz="1000">
                <a:ea typeface="+mn-lt"/>
                <a:cs typeface="+mn-lt"/>
              </a:rPr>
              <a:t> 2021; 22(6):1133-1137. </a:t>
            </a:r>
            <a:r>
              <a:rPr lang="en-US" sz="1000" err="1">
                <a:ea typeface="+mn-lt"/>
                <a:cs typeface="+mn-lt"/>
              </a:rPr>
              <a:t>doi</a:t>
            </a:r>
            <a:r>
              <a:rPr lang="en-US" sz="1000">
                <a:ea typeface="+mn-lt"/>
                <a:cs typeface="+mn-lt"/>
              </a:rPr>
              <a:t>: 10.1016/j.jamda.2021.03.012</a:t>
            </a:r>
            <a:endParaRPr lang="en-US">
              <a:ea typeface="+mn-lt"/>
              <a:cs typeface="+mn-lt"/>
            </a:endParaRPr>
          </a:p>
          <a:p>
            <a:pPr marL="457200" indent="-457200"/>
            <a:r>
              <a:rPr lang="en-US" sz="1000">
                <a:ea typeface="+mn-lt"/>
                <a:cs typeface="+mn-lt"/>
              </a:rPr>
              <a:t>Hendricks B., Paul R., Smith C., Wen S., Kimble W., Amjad A., Atkins A., Hodder S. Coronavirus testing disparities associated with community level deprivation, racial inequalities, and food insecurity in West Virginia. </a:t>
            </a:r>
            <a:r>
              <a:rPr lang="en-US" sz="1000" i="1">
                <a:ea typeface="+mn-lt"/>
                <a:cs typeface="+mn-lt"/>
              </a:rPr>
              <a:t>Ann. Epidemiol.</a:t>
            </a:r>
            <a:r>
              <a:rPr lang="en-US" sz="1000">
                <a:ea typeface="+mn-lt"/>
                <a:cs typeface="+mn-lt"/>
              </a:rPr>
              <a:t> 2021; 59:44-49. </a:t>
            </a:r>
            <a:r>
              <a:rPr lang="en-US" sz="1000" err="1">
                <a:ea typeface="+mn-lt"/>
                <a:cs typeface="+mn-lt"/>
              </a:rPr>
              <a:t>doi</a:t>
            </a:r>
            <a:r>
              <a:rPr lang="en-US" sz="1000">
                <a:ea typeface="+mn-lt"/>
                <a:cs typeface="+mn-lt"/>
              </a:rPr>
              <a:t>: 10.1016/j.annepidem.2021.03.009</a:t>
            </a:r>
            <a:endParaRPr lang="en-US">
              <a:ea typeface="+mn-lt"/>
              <a:cs typeface="+mn-lt"/>
            </a:endParaRPr>
          </a:p>
          <a:p>
            <a:pPr marL="457200" indent="-457200"/>
            <a:r>
              <a:rPr lang="en-US" sz="1000">
                <a:ea typeface="+mn-lt"/>
                <a:cs typeface="+mn-lt"/>
              </a:rPr>
              <a:t>Horton D.B., Barrett E.S., Roy J., Gennaro M.L., Andrews T., Greenberg P., </a:t>
            </a:r>
            <a:r>
              <a:rPr lang="en-US" sz="1000" err="1">
                <a:ea typeface="+mn-lt"/>
                <a:cs typeface="+mn-lt"/>
              </a:rPr>
              <a:t>Bruiners</a:t>
            </a:r>
            <a:r>
              <a:rPr lang="en-US" sz="1000">
                <a:ea typeface="+mn-lt"/>
                <a:cs typeface="+mn-lt"/>
              </a:rPr>
              <a:t> N., Datta P., </a:t>
            </a:r>
            <a:r>
              <a:rPr lang="en-US" sz="1000" err="1">
                <a:ea typeface="+mn-lt"/>
                <a:cs typeface="+mn-lt"/>
              </a:rPr>
              <a:t>Ukey</a:t>
            </a:r>
            <a:r>
              <a:rPr lang="en-US" sz="1000">
                <a:ea typeface="+mn-lt"/>
                <a:cs typeface="+mn-lt"/>
              </a:rPr>
              <a:t> R., Velusamy S.K., Fine D., Honnen W.J., Yin Y.S., Pinter A., Brooks A., </a:t>
            </a:r>
            <a:r>
              <a:rPr lang="en-US" sz="1000" err="1">
                <a:ea typeface="+mn-lt"/>
                <a:cs typeface="+mn-lt"/>
              </a:rPr>
              <a:t>Tischfield</a:t>
            </a:r>
            <a:r>
              <a:rPr lang="en-US" sz="1000">
                <a:ea typeface="+mn-lt"/>
                <a:cs typeface="+mn-lt"/>
              </a:rPr>
              <a:t> J., Hussain S., Jagpal S., Swaminathan S., Parmar V., Reilly N., Gaur S., Panettieri R.A., Carson J.L., Blaser M.J. Determinants and dynamics of SARS-CoV-2 infection in a diverse population: 6-month evaluation of a prospective cohort study. </a:t>
            </a:r>
            <a:r>
              <a:rPr lang="en-US" sz="1000" i="1">
                <a:ea typeface="+mn-lt"/>
                <a:cs typeface="+mn-lt"/>
              </a:rPr>
              <a:t>J. Infect. Dis.</a:t>
            </a:r>
            <a:r>
              <a:rPr lang="en-US" sz="1000">
                <a:ea typeface="+mn-lt"/>
                <a:cs typeface="+mn-lt"/>
              </a:rPr>
              <a:t> 2021; 224(8):1345-1356. </a:t>
            </a:r>
            <a:r>
              <a:rPr lang="en-US" sz="1000" err="1">
                <a:ea typeface="+mn-lt"/>
                <a:cs typeface="+mn-lt"/>
              </a:rPr>
              <a:t>doi</a:t>
            </a:r>
            <a:r>
              <a:rPr lang="en-US" sz="1000">
                <a:ea typeface="+mn-lt"/>
                <a:cs typeface="+mn-lt"/>
              </a:rPr>
              <a:t>: 10.1093/</a:t>
            </a:r>
            <a:r>
              <a:rPr lang="en-US" sz="1000" err="1">
                <a:ea typeface="+mn-lt"/>
                <a:cs typeface="+mn-lt"/>
              </a:rPr>
              <a:t>infdis</a:t>
            </a:r>
            <a:r>
              <a:rPr lang="en-US" sz="1000">
                <a:ea typeface="+mn-lt"/>
                <a:cs typeface="+mn-lt"/>
              </a:rPr>
              <a:t>/jiab411</a:t>
            </a:r>
            <a:endParaRPr lang="en-US">
              <a:ea typeface="+mn-lt"/>
              <a:cs typeface="+mn-lt"/>
            </a:endParaRPr>
          </a:p>
          <a:p>
            <a:pPr marL="457200" indent="-457200"/>
            <a:r>
              <a:rPr lang="en-US" sz="1000">
                <a:ea typeface="+mn-lt"/>
                <a:cs typeface="+mn-lt"/>
              </a:rPr>
              <a:t>Hotez P.J., Narayan K.M.V. Restoring vaccine diplomacy. </a:t>
            </a:r>
            <a:r>
              <a:rPr lang="en-US" sz="1000" i="1">
                <a:ea typeface="+mn-lt"/>
                <a:cs typeface="+mn-lt"/>
              </a:rPr>
              <a:t>JAMA.</a:t>
            </a:r>
            <a:r>
              <a:rPr lang="en-US" sz="1000">
                <a:ea typeface="+mn-lt"/>
                <a:cs typeface="+mn-lt"/>
              </a:rPr>
              <a:t> 2021; 325(23):2337-2338. </a:t>
            </a:r>
            <a:r>
              <a:rPr lang="en-US" sz="1000" err="1">
                <a:ea typeface="+mn-lt"/>
                <a:cs typeface="+mn-lt"/>
              </a:rPr>
              <a:t>doi</a:t>
            </a:r>
            <a:r>
              <a:rPr lang="en-US" sz="1000">
                <a:ea typeface="+mn-lt"/>
                <a:cs typeface="+mn-lt"/>
              </a:rPr>
              <a:t>: 10.1001/jama.2021.7439</a:t>
            </a:r>
            <a:endParaRPr lang="en-US">
              <a:ea typeface="+mn-lt"/>
              <a:cs typeface="+mn-lt"/>
            </a:endParaRPr>
          </a:p>
          <a:p>
            <a:pPr marL="457200" indent="-457200"/>
            <a:r>
              <a:rPr lang="en-US" sz="1000">
                <a:ea typeface="+mn-lt"/>
                <a:cs typeface="+mn-lt"/>
              </a:rPr>
              <a:t>Huang X., Tang G., Ismail N., Wang X. Developing RT-LAMP assays for rapid diagnosis of SARS-CoV-2 in saliva. </a:t>
            </a:r>
            <a:r>
              <a:rPr lang="en-US" sz="1000" i="1" err="1">
                <a:ea typeface="+mn-lt"/>
                <a:cs typeface="+mn-lt"/>
              </a:rPr>
              <a:t>EBioMedicine</a:t>
            </a:r>
            <a:r>
              <a:rPr lang="en-US" sz="1000" i="1">
                <a:ea typeface="+mn-lt"/>
                <a:cs typeface="+mn-lt"/>
              </a:rPr>
              <a:t>.</a:t>
            </a:r>
            <a:r>
              <a:rPr lang="en-US" sz="1000">
                <a:ea typeface="+mn-lt"/>
                <a:cs typeface="+mn-lt"/>
              </a:rPr>
              <a:t> 2022; 75:103736. </a:t>
            </a:r>
            <a:r>
              <a:rPr lang="en-US" sz="1000" err="1">
                <a:ea typeface="+mn-lt"/>
                <a:cs typeface="+mn-lt"/>
              </a:rPr>
              <a:t>doi</a:t>
            </a:r>
            <a:r>
              <a:rPr lang="en-US" sz="1000">
                <a:ea typeface="+mn-lt"/>
                <a:cs typeface="+mn-lt"/>
              </a:rPr>
              <a:t>: 10.1016/j.ebiom.2021.103736</a:t>
            </a:r>
            <a:endParaRPr lang="en-US">
              <a:ea typeface="+mn-lt"/>
              <a:cs typeface="+mn-lt"/>
            </a:endParaRPr>
          </a:p>
          <a:p>
            <a:pPr marL="457200" indent="-457200"/>
            <a:r>
              <a:rPr lang="en-US" sz="1000">
                <a:ea typeface="+mn-lt"/>
                <a:cs typeface="+mn-lt"/>
              </a:rPr>
              <a:t>Jimenez M.E., Rivera-Núñez Z., Crabtree B.F., Hill D., Pellerano M.B., Devance D., Macenat M., Lima D., Martinez Alcaraz E., Ferrante J.M., Barrett E.S., Blaser M.J., Panettieri R.A., Jr. Black and Latinx community perspectives on COVID-19 mitigation behaviors, testing, and vaccines. </a:t>
            </a:r>
            <a:r>
              <a:rPr lang="en-US" sz="1000" i="1">
                <a:ea typeface="+mn-lt"/>
                <a:cs typeface="+mn-lt"/>
              </a:rPr>
              <a:t>JAMA </a:t>
            </a:r>
            <a:r>
              <a:rPr lang="en-US" sz="1000" i="1" err="1">
                <a:ea typeface="+mn-lt"/>
                <a:cs typeface="+mn-lt"/>
              </a:rPr>
              <a:t>Netw</a:t>
            </a:r>
            <a:r>
              <a:rPr lang="en-US" sz="1000" i="1">
                <a:ea typeface="+mn-lt"/>
                <a:cs typeface="+mn-lt"/>
              </a:rPr>
              <a:t>. Open.</a:t>
            </a:r>
            <a:r>
              <a:rPr lang="en-US" sz="1000">
                <a:ea typeface="+mn-lt"/>
                <a:cs typeface="+mn-lt"/>
              </a:rPr>
              <a:t> 2021; 4(7):e2117074. </a:t>
            </a:r>
            <a:r>
              <a:rPr lang="en-US" sz="1000" err="1">
                <a:ea typeface="+mn-lt"/>
                <a:cs typeface="+mn-lt"/>
              </a:rPr>
              <a:t>doi</a:t>
            </a:r>
            <a:r>
              <a:rPr lang="en-US" sz="1000">
                <a:ea typeface="+mn-lt"/>
                <a:cs typeface="+mn-lt"/>
              </a:rPr>
              <a:t>: 10.1001/jamanetworkopen.2021.17074</a:t>
            </a:r>
            <a:endParaRPr lang="en-US">
              <a:ea typeface="+mn-lt"/>
              <a:cs typeface="+mn-lt"/>
            </a:endParaRPr>
          </a:p>
          <a:p>
            <a:pPr marL="457200" indent="-457200"/>
            <a:r>
              <a:rPr lang="en-US" sz="1000">
                <a:ea typeface="+mn-lt"/>
                <a:cs typeface="+mn-lt"/>
              </a:rPr>
              <a:t>Kerkhoff A.D., Farrand E., Marquez C., </a:t>
            </a:r>
            <a:r>
              <a:rPr lang="en-US" sz="1000" err="1">
                <a:ea typeface="+mn-lt"/>
                <a:cs typeface="+mn-lt"/>
              </a:rPr>
              <a:t>Cattamanchi</a:t>
            </a:r>
            <a:r>
              <a:rPr lang="en-US" sz="1000">
                <a:ea typeface="+mn-lt"/>
                <a:cs typeface="+mn-lt"/>
              </a:rPr>
              <a:t> A., Handley M.A. Addressing health disparities through implementation science—a need to integrate an equity lens from the outset. </a:t>
            </a:r>
            <a:r>
              <a:rPr lang="en-US" sz="1000" i="1">
                <a:ea typeface="+mn-lt"/>
                <a:cs typeface="+mn-lt"/>
              </a:rPr>
              <a:t>Implement. Sci.</a:t>
            </a:r>
            <a:r>
              <a:rPr lang="en-US" sz="1000">
                <a:ea typeface="+mn-lt"/>
                <a:cs typeface="+mn-lt"/>
              </a:rPr>
              <a:t> 2022; 17(1):13. </a:t>
            </a:r>
            <a:r>
              <a:rPr lang="en-US" sz="1000" err="1">
                <a:ea typeface="+mn-lt"/>
                <a:cs typeface="+mn-lt"/>
              </a:rPr>
              <a:t>doi</a:t>
            </a:r>
            <a:r>
              <a:rPr lang="en-US" sz="1000">
                <a:ea typeface="+mn-lt"/>
                <a:cs typeface="+mn-lt"/>
              </a:rPr>
              <a:t>: 10.1186/s13012-022-01189-5</a:t>
            </a:r>
            <a:endParaRPr lang="en-US">
              <a:ea typeface="+mn-lt"/>
              <a:cs typeface="+mn-lt"/>
            </a:endParaRPr>
          </a:p>
          <a:p>
            <a:pPr marL="457200" indent="-457200"/>
            <a:r>
              <a:rPr lang="en-US" sz="1000" err="1">
                <a:ea typeface="+mn-lt"/>
                <a:cs typeface="+mn-lt"/>
              </a:rPr>
              <a:t>Klonoff</a:t>
            </a:r>
            <a:r>
              <a:rPr lang="en-US" sz="1000">
                <a:ea typeface="+mn-lt"/>
                <a:cs typeface="+mn-lt"/>
              </a:rPr>
              <a:t> D.C., Messler J., Valk T., Jagannathan R., Pasquel F.J., Umpierrez G.E. Clinical trials of COVID-19 therapies should account for diabetes and hyperglycemia. </a:t>
            </a:r>
            <a:r>
              <a:rPr lang="en-US" sz="1000" i="1">
                <a:ea typeface="+mn-lt"/>
                <a:cs typeface="+mn-lt"/>
              </a:rPr>
              <a:t>J. Diabetes Sci. Technol.</a:t>
            </a:r>
            <a:r>
              <a:rPr lang="en-US" sz="1000">
                <a:ea typeface="+mn-lt"/>
                <a:cs typeface="+mn-lt"/>
              </a:rPr>
              <a:t> 2021; 15(5):1181-1187. </a:t>
            </a:r>
            <a:r>
              <a:rPr lang="en-US" sz="1000" err="1">
                <a:ea typeface="+mn-lt"/>
                <a:cs typeface="+mn-lt"/>
              </a:rPr>
              <a:t>doi</a:t>
            </a:r>
            <a:r>
              <a:rPr lang="en-US" sz="1000">
                <a:ea typeface="+mn-lt"/>
                <a:cs typeface="+mn-lt"/>
              </a:rPr>
              <a:t>: 10.1177/19322968211013369</a:t>
            </a:r>
            <a:endParaRPr lang="en-US">
              <a:ea typeface="+mn-lt"/>
              <a:cs typeface="+mn-lt"/>
            </a:endParaRPr>
          </a:p>
          <a:p>
            <a:pPr marL="457200" indent="-457200"/>
            <a:r>
              <a:rPr lang="en-US" sz="1000" err="1">
                <a:ea typeface="+mn-lt"/>
                <a:cs typeface="+mn-lt"/>
              </a:rPr>
              <a:t>Klonoff</a:t>
            </a:r>
            <a:r>
              <a:rPr lang="en-US" sz="1000">
                <a:ea typeface="+mn-lt"/>
                <a:cs typeface="+mn-lt"/>
              </a:rPr>
              <a:t> D.C., Messler J.C., Umpierrez G.E., Peng L., Booth R., Crowe J., Garrett V., McFarland R., Pasquel F.J. Association between achieving inpatient glycemic control and clinical outcomes in hospitalized patients with COVID-19: A multicenter, retrospective hospital-based analysis. </a:t>
            </a:r>
            <a:r>
              <a:rPr lang="en-US" sz="1000" i="1">
                <a:ea typeface="+mn-lt"/>
                <a:cs typeface="+mn-lt"/>
              </a:rPr>
              <a:t>Diabetes Care.</a:t>
            </a:r>
            <a:r>
              <a:rPr lang="en-US" sz="1000">
                <a:ea typeface="+mn-lt"/>
                <a:cs typeface="+mn-lt"/>
              </a:rPr>
              <a:t> 2021; 44(2):578-585. </a:t>
            </a:r>
            <a:r>
              <a:rPr lang="en-US" sz="1000" err="1">
                <a:ea typeface="+mn-lt"/>
                <a:cs typeface="+mn-lt"/>
              </a:rPr>
              <a:t>doi</a:t>
            </a:r>
            <a:r>
              <a:rPr lang="en-US" sz="1000">
                <a:ea typeface="+mn-lt"/>
                <a:cs typeface="+mn-lt"/>
              </a:rPr>
              <a:t>: 10.2337/dc20-1857</a:t>
            </a:r>
            <a:endParaRPr lang="en-US">
              <a:ea typeface="+mn-lt"/>
              <a:cs typeface="+mn-lt"/>
            </a:endParaRPr>
          </a:p>
          <a:p>
            <a:pPr marL="457200" indent="-457200"/>
            <a:r>
              <a:rPr lang="en-US" sz="1000" err="1">
                <a:ea typeface="+mn-lt"/>
                <a:cs typeface="+mn-lt"/>
              </a:rPr>
              <a:t>Konetzka</a:t>
            </a:r>
            <a:r>
              <a:rPr lang="en-US" sz="1000">
                <a:ea typeface="+mn-lt"/>
                <a:cs typeface="+mn-lt"/>
              </a:rPr>
              <a:t> R.T., White E.M., </a:t>
            </a:r>
            <a:r>
              <a:rPr lang="en-US" sz="1000" err="1">
                <a:ea typeface="+mn-lt"/>
                <a:cs typeface="+mn-lt"/>
              </a:rPr>
              <a:t>Pralea</a:t>
            </a:r>
            <a:r>
              <a:rPr lang="en-US" sz="1000">
                <a:ea typeface="+mn-lt"/>
                <a:cs typeface="+mn-lt"/>
              </a:rPr>
              <a:t> A., Grabowski D.C., </a:t>
            </a:r>
            <a:r>
              <a:rPr lang="en-US" sz="1000" err="1">
                <a:ea typeface="+mn-lt"/>
                <a:cs typeface="+mn-lt"/>
              </a:rPr>
              <a:t>Mor</a:t>
            </a:r>
            <a:r>
              <a:rPr lang="en-US" sz="1000">
                <a:ea typeface="+mn-lt"/>
                <a:cs typeface="+mn-lt"/>
              </a:rPr>
              <a:t> V. A systematic review of long-term care facility characteristics associated with COVID-19 outcomes. </a:t>
            </a:r>
            <a:r>
              <a:rPr lang="en-US" sz="1000" i="1">
                <a:ea typeface="+mn-lt"/>
                <a:cs typeface="+mn-lt"/>
              </a:rPr>
              <a:t>J. Am. </a:t>
            </a:r>
            <a:r>
              <a:rPr lang="en-US" sz="1000" i="1" err="1">
                <a:ea typeface="+mn-lt"/>
                <a:cs typeface="+mn-lt"/>
              </a:rPr>
              <a:t>Geriatr</a:t>
            </a:r>
            <a:r>
              <a:rPr lang="en-US" sz="1000" i="1">
                <a:ea typeface="+mn-lt"/>
                <a:cs typeface="+mn-lt"/>
              </a:rPr>
              <a:t>. Soc.</a:t>
            </a:r>
            <a:r>
              <a:rPr lang="en-US" sz="1000">
                <a:ea typeface="+mn-lt"/>
                <a:cs typeface="+mn-lt"/>
              </a:rPr>
              <a:t> 2021; 69(10):2766-2777. </a:t>
            </a:r>
            <a:r>
              <a:rPr lang="en-US" sz="1000" err="1">
                <a:ea typeface="+mn-lt"/>
                <a:cs typeface="+mn-lt"/>
              </a:rPr>
              <a:t>doi</a:t>
            </a:r>
            <a:r>
              <a:rPr lang="en-US" sz="1000">
                <a:ea typeface="+mn-lt"/>
                <a:cs typeface="+mn-lt"/>
              </a:rPr>
              <a:t>: 10.1111/jgs.17434</a:t>
            </a:r>
            <a:endParaRPr lang="en-US">
              <a:ea typeface="+mn-lt"/>
              <a:cs typeface="+mn-lt"/>
            </a:endParaRPr>
          </a:p>
          <a:p>
            <a:pPr marL="457200" indent="-457200"/>
            <a:r>
              <a:rPr lang="en-US" sz="1000">
                <a:ea typeface="+mn-lt"/>
                <a:cs typeface="+mn-lt"/>
              </a:rPr>
              <a:t>Malloy G.S.P., Puglisi L., </a:t>
            </a:r>
            <a:r>
              <a:rPr lang="en-US" sz="1000" err="1">
                <a:ea typeface="+mn-lt"/>
                <a:cs typeface="+mn-lt"/>
              </a:rPr>
              <a:t>Brandeau</a:t>
            </a:r>
            <a:r>
              <a:rPr lang="en-US" sz="1000">
                <a:ea typeface="+mn-lt"/>
                <a:cs typeface="+mn-lt"/>
              </a:rPr>
              <a:t> M.L., Harvey T.D., Wang E.A. Effectiveness of interventions to reduce COVID-19 transmission in a large urban jail: A model-based analysis. </a:t>
            </a:r>
            <a:r>
              <a:rPr lang="en-US" sz="1000" i="1">
                <a:ea typeface="+mn-lt"/>
                <a:cs typeface="+mn-lt"/>
              </a:rPr>
              <a:t>BMJ Open.</a:t>
            </a:r>
            <a:r>
              <a:rPr lang="en-US" sz="1000">
                <a:ea typeface="+mn-lt"/>
                <a:cs typeface="+mn-lt"/>
              </a:rPr>
              <a:t> 2021; 11(2):e042898. </a:t>
            </a:r>
            <a:r>
              <a:rPr lang="en-US" sz="1000" err="1">
                <a:ea typeface="+mn-lt"/>
                <a:cs typeface="+mn-lt"/>
              </a:rPr>
              <a:t>doi</a:t>
            </a:r>
            <a:r>
              <a:rPr lang="en-US" sz="1000">
                <a:ea typeface="+mn-lt"/>
                <a:cs typeface="+mn-lt"/>
              </a:rPr>
              <a:t>: 10.1136/bmjopen-2020-042898</a:t>
            </a:r>
            <a:endParaRPr lang="en-US">
              <a:ea typeface="+mn-lt"/>
              <a:cs typeface="+mn-lt"/>
            </a:endParaRPr>
          </a:p>
          <a:p>
            <a:pPr marL="457200" indent="-457200"/>
            <a:r>
              <a:rPr lang="en-US" sz="1000">
                <a:ea typeface="+mn-lt"/>
                <a:cs typeface="+mn-lt"/>
              </a:rPr>
              <a:t>Martinez D.A., Klein E.Y., Parent C., Prieto D., Bigelow B.F., Saxton R.E., Page K.R. Latino household transmission of SARS-CoV-2. </a:t>
            </a:r>
            <a:r>
              <a:rPr lang="en-US" sz="1000" i="1">
                <a:ea typeface="+mn-lt"/>
                <a:cs typeface="+mn-lt"/>
              </a:rPr>
              <a:t>Clin. Infect. Dis.</a:t>
            </a:r>
            <a:r>
              <a:rPr lang="en-US" sz="1000">
                <a:ea typeface="+mn-lt"/>
                <a:cs typeface="+mn-lt"/>
              </a:rPr>
              <a:t> 2022; 74(9):1675-1677. </a:t>
            </a:r>
            <a:r>
              <a:rPr lang="en-US" sz="1000" err="1">
                <a:ea typeface="+mn-lt"/>
                <a:cs typeface="+mn-lt"/>
              </a:rPr>
              <a:t>doi</a:t>
            </a:r>
            <a:r>
              <a:rPr lang="en-US" sz="1000">
                <a:ea typeface="+mn-lt"/>
                <a:cs typeface="+mn-lt"/>
              </a:rPr>
              <a:t>: 10.1093/</a:t>
            </a:r>
            <a:r>
              <a:rPr lang="en-US" sz="1000" err="1">
                <a:ea typeface="+mn-lt"/>
                <a:cs typeface="+mn-lt"/>
              </a:rPr>
              <a:t>cid</a:t>
            </a:r>
            <a:r>
              <a:rPr lang="en-US" sz="1000">
                <a:ea typeface="+mn-lt"/>
                <a:cs typeface="+mn-lt"/>
              </a:rPr>
              <a:t>/ciab753</a:t>
            </a:r>
            <a:endParaRPr lang="en-US">
              <a:ea typeface="+mn-lt"/>
              <a:cs typeface="+mn-lt"/>
            </a:endParaRPr>
          </a:p>
          <a:p>
            <a:pPr marL="457200" indent="-457200"/>
            <a:r>
              <a:rPr lang="en-US" sz="1000">
                <a:ea typeface="+mn-lt"/>
                <a:cs typeface="+mn-lt"/>
              </a:rPr>
              <a:t>Martinez M.E., </a:t>
            </a:r>
            <a:r>
              <a:rPr lang="en-US" sz="1000" err="1">
                <a:ea typeface="+mn-lt"/>
                <a:cs typeface="+mn-lt"/>
              </a:rPr>
              <a:t>Nodora</a:t>
            </a:r>
            <a:r>
              <a:rPr lang="en-US" sz="1000">
                <a:ea typeface="+mn-lt"/>
                <a:cs typeface="+mn-lt"/>
              </a:rPr>
              <a:t> J.N., </a:t>
            </a:r>
            <a:r>
              <a:rPr lang="en-US" sz="1000" err="1">
                <a:ea typeface="+mn-lt"/>
                <a:cs typeface="+mn-lt"/>
              </a:rPr>
              <a:t>McDaniels</a:t>
            </a:r>
            <a:r>
              <a:rPr lang="en-US" sz="1000">
                <a:ea typeface="+mn-lt"/>
                <a:cs typeface="+mn-lt"/>
              </a:rPr>
              <a:t>-Davidson C., Crespo N.C., Edward A.A. Equitable COVID-19 vaccination for Hispanics in the United States: A success story from California border communities. </a:t>
            </a:r>
            <a:r>
              <a:rPr lang="en-US" sz="1000" i="1">
                <a:ea typeface="+mn-lt"/>
                <a:cs typeface="+mn-lt"/>
              </a:rPr>
              <a:t>Int. J. Environ. Res. Public Health.</a:t>
            </a:r>
            <a:r>
              <a:rPr lang="en-US" sz="1000">
                <a:ea typeface="+mn-lt"/>
                <a:cs typeface="+mn-lt"/>
              </a:rPr>
              <a:t> 2022; 19(1):535. </a:t>
            </a:r>
            <a:r>
              <a:rPr lang="en-US" sz="1000" err="1">
                <a:ea typeface="+mn-lt"/>
                <a:cs typeface="+mn-lt"/>
              </a:rPr>
              <a:t>doi</a:t>
            </a:r>
            <a:r>
              <a:rPr lang="en-US" sz="1000">
                <a:ea typeface="+mn-lt"/>
                <a:cs typeface="+mn-lt"/>
              </a:rPr>
              <a:t>: 10.3390/ijerph19010535</a:t>
            </a:r>
            <a:endParaRPr lang="en-US">
              <a:ea typeface="+mn-lt"/>
              <a:cs typeface="+mn-lt"/>
            </a:endParaRPr>
          </a:p>
          <a:p>
            <a:pPr marL="457200" indent="-457200"/>
            <a:r>
              <a:rPr lang="en-US" sz="1000">
                <a:ea typeface="+mn-lt"/>
                <a:cs typeface="+mn-lt"/>
              </a:rPr>
              <a:t>Martinez S.S., Huang Y., Acuna L., Laverde E., Trujillo D., Barbieri M.A., Tamargo J., Campa A., Baum M.K. Role of selenium in viral infections with a major focus on SARS-CoV-2. </a:t>
            </a:r>
            <a:r>
              <a:rPr lang="en-US" sz="1000" i="1">
                <a:ea typeface="+mn-lt"/>
                <a:cs typeface="+mn-lt"/>
              </a:rPr>
              <a:t>Int. J. Mol. Sci.</a:t>
            </a:r>
            <a:r>
              <a:rPr lang="en-US" sz="1000">
                <a:ea typeface="+mn-lt"/>
                <a:cs typeface="+mn-lt"/>
              </a:rPr>
              <a:t> 2022; 23(1):280. </a:t>
            </a:r>
            <a:r>
              <a:rPr lang="en-US" sz="1000" err="1">
                <a:ea typeface="+mn-lt"/>
                <a:cs typeface="+mn-lt"/>
              </a:rPr>
              <a:t>doi</a:t>
            </a:r>
            <a:r>
              <a:rPr lang="en-US" sz="1000">
                <a:ea typeface="+mn-lt"/>
                <a:cs typeface="+mn-lt"/>
              </a:rPr>
              <a:t>: 10.3390/ijms23010280</a:t>
            </a:r>
            <a:endParaRPr lang="en-US">
              <a:ea typeface="+mn-lt"/>
              <a:cs typeface="+mn-lt"/>
            </a:endParaRPr>
          </a:p>
          <a:p>
            <a:pPr marL="228600" indent="-228600">
              <a:buFontTx/>
              <a:buAutoNum type="arabicPeriod"/>
            </a:pPr>
            <a:endParaRPr lang="en-US">
              <a:ea typeface="+mn-lt"/>
              <a:cs typeface="+mn-lt"/>
            </a:endParaRPr>
          </a:p>
        </p:txBody>
      </p:sp>
    </p:spTree>
    <p:extLst>
      <p:ext uri="{BB962C8B-B14F-4D97-AF65-F5344CB8AC3E}">
        <p14:creationId xmlns:p14="http://schemas.microsoft.com/office/powerpoint/2010/main" val="6502378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E7809-74C4-4957-8CFF-7EE789817ADA}"/>
              </a:ext>
            </a:extLst>
          </p:cNvPr>
          <p:cNvSpPr txBox="1"/>
          <p:nvPr/>
        </p:nvSpPr>
        <p:spPr>
          <a:xfrm>
            <a:off x="308309" y="216564"/>
            <a:ext cx="9186111" cy="1102866"/>
          </a:xfrm>
          <a:prstGeom prst="rect">
            <a:avLst/>
          </a:prstGeom>
          <a:noFill/>
        </p:spPr>
        <p:txBody>
          <a:bodyPr vert="horz" wrap="square" lIns="0" tIns="0" rIns="0" bIns="0" numCol="1" spcCol="274320" rtlCol="0">
            <a:spAutoFit/>
          </a:bodyPr>
          <a:lstStyle/>
          <a:p>
            <a:pPr algn="l" rtl="0" fontAlgn="base"/>
            <a:r>
              <a:rPr lang="en-US" sz="1400" b="1" i="0">
                <a:solidFill>
                  <a:srgbClr val="000000"/>
                </a:solidFill>
                <a:effectLst/>
              </a:rPr>
              <a:t>Citations for Articles Included in the Publication Analysis</a:t>
            </a:r>
            <a:r>
              <a:rPr lang="en-US" sz="1400" b="0" i="0">
                <a:solidFill>
                  <a:srgbClr val="000000"/>
                </a:solidFill>
                <a:effectLst/>
              </a:rPr>
              <a:t> </a:t>
            </a:r>
          </a:p>
          <a:p>
            <a:pPr algn="l" rtl="0" fontAlgn="base"/>
            <a:endParaRPr lang="en-US" sz="1400" b="0" i="0">
              <a:solidFill>
                <a:srgbClr val="000000"/>
              </a:solidFill>
              <a:effectLst/>
            </a:endParaRPr>
          </a:p>
          <a:p>
            <a:pPr algn="l" rtl="0" fontAlgn="base"/>
            <a:endParaRPr lang="en-US" sz="1400" b="0" i="0">
              <a:solidFill>
                <a:srgbClr val="000000"/>
              </a:solidFill>
              <a:effectLst/>
            </a:endParaRPr>
          </a:p>
          <a:p>
            <a:pPr algn="l" rtl="0" fontAlgn="base"/>
            <a:endParaRPr lang="en-US" sz="1400" b="0" i="0">
              <a:solidFill>
                <a:srgbClr val="000000"/>
              </a:solidFill>
              <a:effectLst/>
            </a:endParaRPr>
          </a:p>
          <a:p>
            <a:pPr>
              <a:spcBef>
                <a:spcPts val="200"/>
              </a:spcBef>
              <a:buSzPct val="100000"/>
            </a:pPr>
            <a:endParaRPr lang="en-US" sz="1400"/>
          </a:p>
        </p:txBody>
      </p:sp>
      <p:sp>
        <p:nvSpPr>
          <p:cNvPr id="10" name="TextBox 9">
            <a:extLst>
              <a:ext uri="{FF2B5EF4-FFF2-40B4-BE49-F238E27FC236}">
                <a16:creationId xmlns:a16="http://schemas.microsoft.com/office/drawing/2014/main" id="{33E1888E-BA9F-4E88-A1FD-9FA5672D0A3B}"/>
              </a:ext>
            </a:extLst>
          </p:cNvPr>
          <p:cNvSpPr txBox="1"/>
          <p:nvPr/>
        </p:nvSpPr>
        <p:spPr>
          <a:xfrm>
            <a:off x="308309" y="501848"/>
            <a:ext cx="11575382" cy="5786199"/>
          </a:xfrm>
          <a:prstGeom prst="rect">
            <a:avLst/>
          </a:prstGeom>
          <a:noFill/>
        </p:spPr>
        <p:txBody>
          <a:bodyPr wrap="square" lIns="91440" tIns="45720" rIns="91440" bIns="45720" anchor="t">
            <a:spAutoFit/>
          </a:bodyPr>
          <a:lstStyle/>
          <a:p>
            <a:pPr marL="457200" indent="-457200"/>
            <a:r>
              <a:rPr lang="en-US" sz="1000">
                <a:ea typeface="+mn-lt"/>
                <a:cs typeface="+mn-lt"/>
              </a:rPr>
              <a:t>McDonnell E.P., Altomare N.J., Parekh Y.H., Gowda R.C., Parikh P.D., Lazar M.H., Blaser M.J. COVID-19 as a trigger of recurrent Guillain–Barré syndrome. </a:t>
            </a:r>
            <a:r>
              <a:rPr lang="en-US" sz="1000" i="1">
                <a:ea typeface="+mn-lt"/>
                <a:cs typeface="+mn-lt"/>
              </a:rPr>
              <a:t>Pathogens.</a:t>
            </a:r>
            <a:r>
              <a:rPr lang="en-US" sz="1000">
                <a:ea typeface="+mn-lt"/>
                <a:cs typeface="+mn-lt"/>
              </a:rPr>
              <a:t> 2020; 9(11):965. </a:t>
            </a:r>
            <a:r>
              <a:rPr lang="en-US" sz="1000" err="1">
                <a:ea typeface="+mn-lt"/>
                <a:cs typeface="+mn-lt"/>
              </a:rPr>
              <a:t>doi</a:t>
            </a:r>
            <a:r>
              <a:rPr lang="en-US" sz="1000">
                <a:ea typeface="+mn-lt"/>
                <a:cs typeface="+mn-lt"/>
              </a:rPr>
              <a:t>: 10.3390/pathogens9110965</a:t>
            </a:r>
            <a:endParaRPr lang="en-US"/>
          </a:p>
          <a:p>
            <a:pPr marL="457200" indent="-457200"/>
            <a:r>
              <a:rPr lang="en-US" sz="1000">
                <a:ea typeface="+mn-lt"/>
                <a:cs typeface="+mn-lt"/>
              </a:rPr>
              <a:t>McElfish P.A., Willis D.E., Shah S.K., Reece S., Andersen J.A., </a:t>
            </a:r>
            <a:r>
              <a:rPr lang="en-US" sz="1000" err="1">
                <a:ea typeface="+mn-lt"/>
                <a:cs typeface="+mn-lt"/>
              </a:rPr>
              <a:t>Schootman</a:t>
            </a:r>
            <a:r>
              <a:rPr lang="en-US" sz="1000">
                <a:ea typeface="+mn-lt"/>
                <a:cs typeface="+mn-lt"/>
              </a:rPr>
              <a:t> M., Richard-Davis G., Selig J.P., Warmack T.S. Parents’ and guardians’ intentions to vaccinate children against COVID-19. </a:t>
            </a:r>
            <a:r>
              <a:rPr lang="en-US" sz="1000" i="1">
                <a:ea typeface="+mn-lt"/>
                <a:cs typeface="+mn-lt"/>
              </a:rPr>
              <a:t>Vaccines.</a:t>
            </a:r>
            <a:r>
              <a:rPr lang="en-US" sz="1000">
                <a:ea typeface="+mn-lt"/>
                <a:cs typeface="+mn-lt"/>
              </a:rPr>
              <a:t> 2022; 10(3):361. </a:t>
            </a:r>
            <a:r>
              <a:rPr lang="en-US" sz="1000" err="1">
                <a:ea typeface="+mn-lt"/>
                <a:cs typeface="+mn-lt"/>
              </a:rPr>
              <a:t>doi</a:t>
            </a:r>
            <a:r>
              <a:rPr lang="en-US" sz="1000">
                <a:ea typeface="+mn-lt"/>
                <a:cs typeface="+mn-lt"/>
              </a:rPr>
              <a:t>: 10.3390/vaccines10030361</a:t>
            </a:r>
          </a:p>
          <a:p>
            <a:pPr marL="457200" indent="-457200"/>
            <a:r>
              <a:rPr lang="en-US" sz="1000" err="1">
                <a:ea typeface="+mn-lt"/>
                <a:cs typeface="+mn-lt"/>
              </a:rPr>
              <a:t>Michita</a:t>
            </a:r>
            <a:r>
              <a:rPr lang="en-US" sz="1000">
                <a:ea typeface="+mn-lt"/>
                <a:cs typeface="+mn-lt"/>
              </a:rPr>
              <a:t> R.T., </a:t>
            </a:r>
            <a:r>
              <a:rPr lang="en-US" sz="1000" err="1">
                <a:ea typeface="+mn-lt"/>
                <a:cs typeface="+mn-lt"/>
              </a:rPr>
              <a:t>Mysorekar</a:t>
            </a:r>
            <a:r>
              <a:rPr lang="en-US" sz="1000">
                <a:ea typeface="+mn-lt"/>
                <a:cs typeface="+mn-lt"/>
              </a:rPr>
              <a:t> I.U. Golden Syrian hamsters as a model for revisiting the role of biological sex differences in SARS-CoV-2 infection. </a:t>
            </a:r>
            <a:r>
              <a:rPr lang="en-US" sz="1000" i="1">
                <a:ea typeface="+mn-lt"/>
                <a:cs typeface="+mn-lt"/>
              </a:rPr>
              <a:t>mBio.</a:t>
            </a:r>
            <a:r>
              <a:rPr lang="en-US" sz="1000">
                <a:ea typeface="+mn-lt"/>
                <a:cs typeface="+mn-lt"/>
              </a:rPr>
              <a:t> 2021; 12(6):e0184821. </a:t>
            </a:r>
            <a:r>
              <a:rPr lang="en-US" sz="1000" err="1">
                <a:ea typeface="+mn-lt"/>
                <a:cs typeface="+mn-lt"/>
              </a:rPr>
              <a:t>doi</a:t>
            </a:r>
            <a:r>
              <a:rPr lang="en-US" sz="1000">
                <a:ea typeface="+mn-lt"/>
                <a:cs typeface="+mn-lt"/>
              </a:rPr>
              <a:t>: 10.1128/mBio.01848-21</a:t>
            </a:r>
          </a:p>
          <a:p>
            <a:pPr marL="457200" indent="-457200"/>
            <a:r>
              <a:rPr lang="en-US" sz="1000">
                <a:ea typeface="+mn-lt"/>
                <a:cs typeface="+mn-lt"/>
              </a:rPr>
              <a:t>Moorthy G.S., Mann T.K., </a:t>
            </a:r>
            <a:r>
              <a:rPr lang="en-US" sz="1000" err="1">
                <a:ea typeface="+mn-lt"/>
                <a:cs typeface="+mn-lt"/>
              </a:rPr>
              <a:t>Boutzoukas</a:t>
            </a:r>
            <a:r>
              <a:rPr lang="en-US" sz="1000">
                <a:ea typeface="+mn-lt"/>
                <a:cs typeface="+mn-lt"/>
              </a:rPr>
              <a:t> A.E., Blakemore A., Alan Brookhart M., Edwards L., Jackman J.G., Maradiaga </a:t>
            </a:r>
            <a:r>
              <a:rPr lang="en-US" sz="1000" err="1">
                <a:ea typeface="+mn-lt"/>
                <a:cs typeface="+mn-lt"/>
              </a:rPr>
              <a:t>Panayotti</a:t>
            </a:r>
            <a:r>
              <a:rPr lang="en-US" sz="1000">
                <a:ea typeface="+mn-lt"/>
                <a:cs typeface="+mn-lt"/>
              </a:rPr>
              <a:t> G.M., Warren T., Pendleton J., Garces A.W., Corneli A., Weber D.J., Kalu I.C., Benjamin D.K., Zimmerman K.O. Masking adherence in K-12 schools and SARS-CoV-2 secondary transmission. </a:t>
            </a:r>
            <a:r>
              <a:rPr lang="en-US" sz="1000" i="1">
                <a:ea typeface="+mn-lt"/>
                <a:cs typeface="+mn-lt"/>
              </a:rPr>
              <a:t>Pediatrics.</a:t>
            </a:r>
            <a:r>
              <a:rPr lang="en-US" sz="1000">
                <a:ea typeface="+mn-lt"/>
                <a:cs typeface="+mn-lt"/>
              </a:rPr>
              <a:t> 2022; 149:e2021054268l. </a:t>
            </a:r>
            <a:r>
              <a:rPr lang="en-US" sz="1000" err="1">
                <a:ea typeface="+mn-lt"/>
                <a:cs typeface="+mn-lt"/>
              </a:rPr>
              <a:t>doi</a:t>
            </a:r>
            <a:r>
              <a:rPr lang="en-US" sz="1000">
                <a:ea typeface="+mn-lt"/>
                <a:cs typeface="+mn-lt"/>
              </a:rPr>
              <a:t>: 10.1542/PEDS.2021-054268I</a:t>
            </a:r>
          </a:p>
          <a:p>
            <a:pPr marL="457200" indent="-457200"/>
            <a:r>
              <a:rPr lang="en-US" sz="1000" err="1">
                <a:ea typeface="+mn-lt"/>
                <a:cs typeface="+mn-lt"/>
              </a:rPr>
              <a:t>Mor</a:t>
            </a:r>
            <a:r>
              <a:rPr lang="en-US" sz="1000">
                <a:ea typeface="+mn-lt"/>
                <a:cs typeface="+mn-lt"/>
              </a:rPr>
              <a:t> V., Gutman R., Yang X., White E.M., </a:t>
            </a:r>
            <a:r>
              <a:rPr lang="en-US" sz="1000" err="1">
                <a:ea typeface="+mn-lt"/>
                <a:cs typeface="+mn-lt"/>
              </a:rPr>
              <a:t>McConeghy</a:t>
            </a:r>
            <a:r>
              <a:rPr lang="en-US" sz="1000">
                <a:ea typeface="+mn-lt"/>
                <a:cs typeface="+mn-lt"/>
              </a:rPr>
              <a:t> K.W., Feifer R.A., Blackman C.R., Kosar C.M., </a:t>
            </a:r>
            <a:r>
              <a:rPr lang="en-US" sz="1000" err="1">
                <a:ea typeface="+mn-lt"/>
                <a:cs typeface="+mn-lt"/>
              </a:rPr>
              <a:t>Bardenheier</a:t>
            </a:r>
            <a:r>
              <a:rPr lang="en-US" sz="1000">
                <a:ea typeface="+mn-lt"/>
                <a:cs typeface="+mn-lt"/>
              </a:rPr>
              <a:t> B.H., Gravenstein S.A. Short-term impact of nursing home SARS-CoV-2 vaccinations on new infections, hospitalizations, and deaths. </a:t>
            </a:r>
            <a:r>
              <a:rPr lang="en-US" sz="1000" i="1">
                <a:ea typeface="+mn-lt"/>
                <a:cs typeface="+mn-lt"/>
              </a:rPr>
              <a:t>J. Am. </a:t>
            </a:r>
            <a:r>
              <a:rPr lang="en-US" sz="1000" i="1" err="1">
                <a:ea typeface="+mn-lt"/>
                <a:cs typeface="+mn-lt"/>
              </a:rPr>
              <a:t>Geriatr</a:t>
            </a:r>
            <a:r>
              <a:rPr lang="en-US" sz="1000" i="1">
                <a:ea typeface="+mn-lt"/>
                <a:cs typeface="+mn-lt"/>
              </a:rPr>
              <a:t>. Soc.</a:t>
            </a:r>
            <a:r>
              <a:rPr lang="en-US" sz="1000">
                <a:ea typeface="+mn-lt"/>
                <a:cs typeface="+mn-lt"/>
              </a:rPr>
              <a:t> 2021; 69(8):2063-2069. </a:t>
            </a:r>
            <a:r>
              <a:rPr lang="en-US" sz="1000" err="1">
                <a:ea typeface="+mn-lt"/>
                <a:cs typeface="+mn-lt"/>
              </a:rPr>
              <a:t>doi</a:t>
            </a:r>
            <a:r>
              <a:rPr lang="en-US" sz="1000">
                <a:ea typeface="+mn-lt"/>
                <a:cs typeface="+mn-lt"/>
              </a:rPr>
              <a:t>: 10.1111/jgs.17176</a:t>
            </a:r>
            <a:endParaRPr lang="en-US">
              <a:ea typeface="+mn-lt"/>
              <a:cs typeface="+mn-lt"/>
            </a:endParaRPr>
          </a:p>
          <a:p>
            <a:pPr marL="457200" indent="-457200"/>
            <a:r>
              <a:rPr lang="en-US" sz="1000">
                <a:ea typeface="+mn-lt"/>
                <a:cs typeface="+mn-lt"/>
              </a:rPr>
              <a:t>Niznik J.D., Harrison J., White E.M., Syme M., Hanson L.C., Kelley C.J., Porter L., Berry S.D. Perceptions of COVID-19 vaccines among healthcare assistants: A national survey. </a:t>
            </a:r>
            <a:r>
              <a:rPr lang="en-US" sz="1000" i="1">
                <a:ea typeface="+mn-lt"/>
                <a:cs typeface="+mn-lt"/>
              </a:rPr>
              <a:t>J. Am. </a:t>
            </a:r>
            <a:r>
              <a:rPr lang="en-US" sz="1000" i="1" err="1">
                <a:ea typeface="+mn-lt"/>
                <a:cs typeface="+mn-lt"/>
              </a:rPr>
              <a:t>Geriatr</a:t>
            </a:r>
            <a:r>
              <a:rPr lang="en-US" sz="1000" i="1">
                <a:ea typeface="+mn-lt"/>
                <a:cs typeface="+mn-lt"/>
              </a:rPr>
              <a:t>. Soc.</a:t>
            </a:r>
            <a:r>
              <a:rPr lang="en-US" sz="1000">
                <a:ea typeface="+mn-lt"/>
                <a:cs typeface="+mn-lt"/>
              </a:rPr>
              <a:t> 2022; 70(1):8-18. </a:t>
            </a:r>
            <a:r>
              <a:rPr lang="en-US" sz="1000" err="1">
                <a:ea typeface="+mn-lt"/>
                <a:cs typeface="+mn-lt"/>
              </a:rPr>
              <a:t>doi</a:t>
            </a:r>
            <a:r>
              <a:rPr lang="en-US" sz="1000">
                <a:ea typeface="+mn-lt"/>
                <a:cs typeface="+mn-lt"/>
              </a:rPr>
              <a:t>: 10.1111/jgs.17437</a:t>
            </a:r>
            <a:endParaRPr lang="en-US">
              <a:ea typeface="+mn-lt"/>
              <a:cs typeface="+mn-lt"/>
            </a:endParaRPr>
          </a:p>
          <a:p>
            <a:pPr marL="457200" indent="-457200"/>
            <a:r>
              <a:rPr lang="en-US" sz="1000" err="1">
                <a:ea typeface="+mn-lt"/>
                <a:cs typeface="+mn-lt"/>
              </a:rPr>
              <a:t>Oyebanji</a:t>
            </a:r>
            <a:r>
              <a:rPr lang="en-US" sz="1000">
                <a:ea typeface="+mn-lt"/>
                <a:cs typeface="+mn-lt"/>
              </a:rPr>
              <a:t> O.A., Wilson B., Keresztesy D., Carias L., Wilk D., Payne M., Aung H., Denis K.S., Lam E.C., Rowley C.F., Berry S.D., Cameron C.M., Cameron M.J., Schmader K.E., Balazs A.B., King C.L., Canaday D.H., Gravenstein S. Does a lack of vaccine side effects correlate with reduced BNT162b2 mRNA vaccine response among healthcare workers and nursing home residents? </a:t>
            </a:r>
            <a:r>
              <a:rPr lang="en-US" sz="1000" i="1">
                <a:ea typeface="+mn-lt"/>
                <a:cs typeface="+mn-lt"/>
              </a:rPr>
              <a:t>Aging Clin. Exp. Res.</a:t>
            </a:r>
            <a:r>
              <a:rPr lang="en-US" sz="1000">
                <a:ea typeface="+mn-lt"/>
                <a:cs typeface="+mn-lt"/>
              </a:rPr>
              <a:t> 2021; 33(11):3151-3160. </a:t>
            </a:r>
            <a:r>
              <a:rPr lang="en-US" sz="1000" err="1">
                <a:ea typeface="+mn-lt"/>
                <a:cs typeface="+mn-lt"/>
              </a:rPr>
              <a:t>doi</a:t>
            </a:r>
            <a:r>
              <a:rPr lang="en-US" sz="1000">
                <a:ea typeface="+mn-lt"/>
                <a:cs typeface="+mn-lt"/>
              </a:rPr>
              <a:t>: 10.1007/s40520-021-01987-9</a:t>
            </a:r>
            <a:endParaRPr lang="en-US">
              <a:ea typeface="+mn-lt"/>
              <a:cs typeface="+mn-lt"/>
            </a:endParaRPr>
          </a:p>
          <a:p>
            <a:pPr marL="457200" indent="-457200"/>
            <a:r>
              <a:rPr lang="en-US" sz="1000">
                <a:ea typeface="+mn-lt"/>
                <a:cs typeface="+mn-lt"/>
              </a:rPr>
              <a:t>Peart Akindele N., </a:t>
            </a:r>
            <a:r>
              <a:rPr lang="en-US" sz="1000" err="1">
                <a:ea typeface="+mn-lt"/>
                <a:cs typeface="+mn-lt"/>
              </a:rPr>
              <a:t>Kouo</a:t>
            </a:r>
            <a:r>
              <a:rPr lang="en-US" sz="1000">
                <a:ea typeface="+mn-lt"/>
                <a:cs typeface="+mn-lt"/>
              </a:rPr>
              <a:t> T., Karaba A.H., Gordon O., Fenstermacher K.Z.J., Beaudry J., Rubens J.H., Atik C.C., Zhou W., Ji H., Tao X., Vaidya D., Mostafa H., </a:t>
            </a:r>
            <a:r>
              <a:rPr lang="en-US" sz="1000" err="1">
                <a:ea typeface="+mn-lt"/>
                <a:cs typeface="+mn-lt"/>
              </a:rPr>
              <a:t>Caturegli</a:t>
            </a:r>
            <a:r>
              <a:rPr lang="en-US" sz="1000">
                <a:ea typeface="+mn-lt"/>
                <a:cs typeface="+mn-lt"/>
              </a:rPr>
              <a:t> P., Blair P.W., Sauer L., Cox A.L., Persaud D. Distinct cytokine and chemokine dysregulation in hospitalized children with acute coronavirus disease 2019 and multisystem inflammatory syndrome with similar levels of nasopharyngeal severe acute respiratory syndrome coronavirus 2 shedding. </a:t>
            </a:r>
            <a:r>
              <a:rPr lang="en-US" sz="1000" i="1">
                <a:ea typeface="+mn-lt"/>
                <a:cs typeface="+mn-lt"/>
              </a:rPr>
              <a:t>J. Infect. Dis.</a:t>
            </a:r>
            <a:r>
              <a:rPr lang="en-US" sz="1000">
                <a:ea typeface="+mn-lt"/>
                <a:cs typeface="+mn-lt"/>
              </a:rPr>
              <a:t> 2021; 224(4):606-615. </a:t>
            </a:r>
            <a:r>
              <a:rPr lang="en-US" sz="1000" err="1">
                <a:ea typeface="+mn-lt"/>
                <a:cs typeface="+mn-lt"/>
              </a:rPr>
              <a:t>doi</a:t>
            </a:r>
            <a:r>
              <a:rPr lang="en-US" sz="1000">
                <a:ea typeface="+mn-lt"/>
                <a:cs typeface="+mn-lt"/>
              </a:rPr>
              <a:t>: 10.1093/</a:t>
            </a:r>
            <a:r>
              <a:rPr lang="en-US" sz="1000" err="1">
                <a:ea typeface="+mn-lt"/>
                <a:cs typeface="+mn-lt"/>
              </a:rPr>
              <a:t>infdis</a:t>
            </a:r>
            <a:r>
              <a:rPr lang="en-US" sz="1000">
                <a:ea typeface="+mn-lt"/>
                <a:cs typeface="+mn-lt"/>
              </a:rPr>
              <a:t>/jiab285</a:t>
            </a:r>
            <a:endParaRPr lang="en-US">
              <a:ea typeface="+mn-lt"/>
              <a:cs typeface="+mn-lt"/>
            </a:endParaRPr>
          </a:p>
          <a:p>
            <a:pPr marL="457200" indent="-457200"/>
            <a:r>
              <a:rPr lang="en-US" sz="1000">
                <a:ea typeface="+mn-lt"/>
                <a:cs typeface="+mn-lt"/>
              </a:rPr>
              <a:t>Pirraglia P.A., Torres C.H., Collins J., Garb J., Kent M., McAdoo S.P., </a:t>
            </a:r>
            <a:r>
              <a:rPr lang="en-US" sz="1000" err="1">
                <a:ea typeface="+mn-lt"/>
                <a:cs typeface="+mn-lt"/>
              </a:rPr>
              <a:t>Oloruntola</a:t>
            </a:r>
            <a:r>
              <a:rPr lang="en-US" sz="1000">
                <a:ea typeface="+mn-lt"/>
                <a:cs typeface="+mn-lt"/>
              </a:rPr>
              <a:t>-Coates Y., Smith J.M., Thomas A. COVID-19 mitigation for high-risk populations in Springfield Massachusetts USA: A health systems approach. </a:t>
            </a:r>
            <a:r>
              <a:rPr lang="en-US" sz="1000" i="1">
                <a:ea typeface="+mn-lt"/>
                <a:cs typeface="+mn-lt"/>
              </a:rPr>
              <a:t>Int. J. Equity Health.</a:t>
            </a:r>
            <a:r>
              <a:rPr lang="en-US" sz="1000">
                <a:ea typeface="+mn-lt"/>
                <a:cs typeface="+mn-lt"/>
              </a:rPr>
              <a:t> 2021; 20(1):230. </a:t>
            </a:r>
            <a:r>
              <a:rPr lang="en-US" sz="1000" err="1">
                <a:ea typeface="+mn-lt"/>
                <a:cs typeface="+mn-lt"/>
              </a:rPr>
              <a:t>doi</a:t>
            </a:r>
            <a:r>
              <a:rPr lang="en-US" sz="1000">
                <a:ea typeface="+mn-lt"/>
                <a:cs typeface="+mn-lt"/>
              </a:rPr>
              <a:t>: 10.1186/s12939-021-01567-3</a:t>
            </a:r>
            <a:endParaRPr lang="en-US">
              <a:ea typeface="+mn-lt"/>
              <a:cs typeface="+mn-lt"/>
            </a:endParaRPr>
          </a:p>
          <a:p>
            <a:pPr marL="457200" indent="-457200"/>
            <a:r>
              <a:rPr lang="en-US" sz="1000">
                <a:ea typeface="+mn-lt"/>
                <a:cs typeface="+mn-lt"/>
              </a:rPr>
              <a:t>Price B.S., Khodaverdi M., Halasz A., Hendricks B., Kimble W., Smith G.S., Hodder S.L. Predicting increases in COVID-19 incidence to identify locations for targeted testing in West Virginia: A machine learning enhanced approach. </a:t>
            </a:r>
            <a:r>
              <a:rPr lang="en-US" sz="1000" i="1" err="1">
                <a:ea typeface="+mn-lt"/>
                <a:cs typeface="+mn-lt"/>
              </a:rPr>
              <a:t>PLoS</a:t>
            </a:r>
            <a:r>
              <a:rPr lang="en-US" sz="1000" i="1">
                <a:ea typeface="+mn-lt"/>
                <a:cs typeface="+mn-lt"/>
              </a:rPr>
              <a:t> ONE.</a:t>
            </a:r>
            <a:r>
              <a:rPr lang="en-US" sz="1000">
                <a:ea typeface="+mn-lt"/>
                <a:cs typeface="+mn-lt"/>
              </a:rPr>
              <a:t> 2021; 16(11):e0259538. </a:t>
            </a:r>
            <a:r>
              <a:rPr lang="en-US" sz="1000" err="1">
                <a:ea typeface="+mn-lt"/>
                <a:cs typeface="+mn-lt"/>
              </a:rPr>
              <a:t>doi</a:t>
            </a:r>
            <a:r>
              <a:rPr lang="en-US" sz="1000">
                <a:ea typeface="+mn-lt"/>
                <a:cs typeface="+mn-lt"/>
              </a:rPr>
              <a:t>: 10.1371/journal.pone.0259538</a:t>
            </a:r>
            <a:endParaRPr lang="en-US">
              <a:ea typeface="+mn-lt"/>
              <a:cs typeface="+mn-lt"/>
            </a:endParaRPr>
          </a:p>
          <a:p>
            <a:pPr marL="457200" indent="-457200"/>
            <a:r>
              <a:rPr lang="en-US" sz="1000">
                <a:ea typeface="+mn-lt"/>
                <a:cs typeface="+mn-lt"/>
              </a:rPr>
              <a:t>Purvis R.S., Hallgren E., Moore R.A., Willis D.E., Hall S., Gurel-Headley M., McElfish P.A. Trusted sources of COVID-19 vaccine information among hesitant adopters in the United States. </a:t>
            </a:r>
            <a:r>
              <a:rPr lang="en-US" sz="1000" i="1">
                <a:ea typeface="+mn-lt"/>
                <a:cs typeface="+mn-lt"/>
              </a:rPr>
              <a:t>Vaccines.</a:t>
            </a:r>
            <a:r>
              <a:rPr lang="en-US" sz="1000">
                <a:ea typeface="+mn-lt"/>
                <a:cs typeface="+mn-lt"/>
              </a:rPr>
              <a:t> 2021; 9(12):1418. </a:t>
            </a:r>
            <a:r>
              <a:rPr lang="en-US" sz="1000" err="1">
                <a:ea typeface="+mn-lt"/>
                <a:cs typeface="+mn-lt"/>
              </a:rPr>
              <a:t>doi</a:t>
            </a:r>
            <a:r>
              <a:rPr lang="en-US" sz="1000">
                <a:ea typeface="+mn-lt"/>
                <a:cs typeface="+mn-lt"/>
              </a:rPr>
              <a:t>: 10.3390/vaccines9121418</a:t>
            </a:r>
            <a:endParaRPr lang="en-US">
              <a:ea typeface="+mn-lt"/>
              <a:cs typeface="+mn-lt"/>
            </a:endParaRPr>
          </a:p>
          <a:p>
            <a:pPr marL="457200" indent="-457200"/>
            <a:r>
              <a:rPr lang="en-US" sz="1000">
                <a:ea typeface="+mn-lt"/>
                <a:cs typeface="+mn-lt"/>
              </a:rPr>
              <a:t>Rivera-Núñez Z., Jimenez M.E., Crabtree B.F., Hill D., Pellerano M.B., Devance D., Macenat M., Lima D., Gordon M., Sullivan B., Rosati R.J., Ferrante J.M., Barrett E.S., Blaser M.J., Panettieri R.A., Hudson S.V. Experiences of Black and Latinx health care workers in support roles during the COVID-19 pandemic: A qualitative study. </a:t>
            </a:r>
            <a:r>
              <a:rPr lang="en-US" sz="1000" i="1" err="1">
                <a:ea typeface="+mn-lt"/>
                <a:cs typeface="+mn-lt"/>
              </a:rPr>
              <a:t>PLoS</a:t>
            </a:r>
            <a:r>
              <a:rPr lang="en-US" sz="1000" i="1">
                <a:ea typeface="+mn-lt"/>
                <a:cs typeface="+mn-lt"/>
              </a:rPr>
              <a:t> ONE.</a:t>
            </a:r>
            <a:r>
              <a:rPr lang="en-US" sz="1000">
                <a:ea typeface="+mn-lt"/>
                <a:cs typeface="+mn-lt"/>
              </a:rPr>
              <a:t> 2022; 17(1):e0262606. </a:t>
            </a:r>
            <a:r>
              <a:rPr lang="en-US" sz="1000" err="1">
                <a:ea typeface="+mn-lt"/>
                <a:cs typeface="+mn-lt"/>
              </a:rPr>
              <a:t>doi</a:t>
            </a:r>
            <a:r>
              <a:rPr lang="en-US" sz="1000">
                <a:ea typeface="+mn-lt"/>
                <a:cs typeface="+mn-lt"/>
              </a:rPr>
              <a:t>: 10.1371/journal.pone.0262606</a:t>
            </a:r>
            <a:endParaRPr lang="en-US">
              <a:ea typeface="+mn-lt"/>
              <a:cs typeface="+mn-lt"/>
            </a:endParaRPr>
          </a:p>
          <a:p>
            <a:pPr marL="457200" indent="-457200"/>
            <a:r>
              <a:rPr lang="en-US" sz="1000">
                <a:ea typeface="+mn-lt"/>
                <a:cs typeface="+mn-lt"/>
              </a:rPr>
              <a:t>Saw A., Yi S.S., </a:t>
            </a:r>
            <a:r>
              <a:rPr lang="en-US" sz="1000" err="1">
                <a:ea typeface="+mn-lt"/>
                <a:cs typeface="+mn-lt"/>
              </a:rPr>
              <a:t>Ðoàn</a:t>
            </a:r>
            <a:r>
              <a:rPr lang="en-US" sz="1000">
                <a:ea typeface="+mn-lt"/>
                <a:cs typeface="+mn-lt"/>
              </a:rPr>
              <a:t> L.N., </a:t>
            </a:r>
            <a:r>
              <a:rPr lang="en-US" sz="1000" err="1">
                <a:ea typeface="+mn-lt"/>
                <a:cs typeface="+mn-lt"/>
              </a:rPr>
              <a:t>Tsoh</a:t>
            </a:r>
            <a:r>
              <a:rPr lang="en-US" sz="1000">
                <a:ea typeface="+mn-lt"/>
                <a:cs typeface="+mn-lt"/>
              </a:rPr>
              <a:t> J.Y., Yellow Horse A.J., Kwon S.C., Samoa R., </a:t>
            </a:r>
            <a:r>
              <a:rPr lang="en-US" sz="1000" err="1">
                <a:ea typeface="+mn-lt"/>
                <a:cs typeface="+mn-lt"/>
              </a:rPr>
              <a:t>Aitaoto</a:t>
            </a:r>
            <a:r>
              <a:rPr lang="en-US" sz="1000">
                <a:ea typeface="+mn-lt"/>
                <a:cs typeface="+mn-lt"/>
              </a:rPr>
              <a:t> N., Takeuchi D.T. Improving Asian American health during the </a:t>
            </a:r>
            <a:r>
              <a:rPr lang="en-US" sz="1000" err="1">
                <a:ea typeface="+mn-lt"/>
                <a:cs typeface="+mn-lt"/>
              </a:rPr>
              <a:t>syndemic</a:t>
            </a:r>
            <a:r>
              <a:rPr lang="en-US" sz="1000">
                <a:ea typeface="+mn-lt"/>
                <a:cs typeface="+mn-lt"/>
              </a:rPr>
              <a:t> of COVID-19 and racism. </a:t>
            </a:r>
            <a:r>
              <a:rPr lang="en-US" sz="1000" i="1" err="1">
                <a:ea typeface="+mn-lt"/>
                <a:cs typeface="+mn-lt"/>
              </a:rPr>
              <a:t>eClinicalMedicine</a:t>
            </a:r>
            <a:r>
              <a:rPr lang="en-US" sz="1000" i="1">
                <a:ea typeface="+mn-lt"/>
                <a:cs typeface="+mn-lt"/>
              </a:rPr>
              <a:t>.</a:t>
            </a:r>
            <a:r>
              <a:rPr lang="en-US" sz="1000">
                <a:ea typeface="+mn-lt"/>
                <a:cs typeface="+mn-lt"/>
              </a:rPr>
              <a:t> 2022; 45:101313. </a:t>
            </a:r>
            <a:r>
              <a:rPr lang="en-US" sz="1000" err="1">
                <a:ea typeface="+mn-lt"/>
                <a:cs typeface="+mn-lt"/>
              </a:rPr>
              <a:t>doi</a:t>
            </a:r>
            <a:r>
              <a:rPr lang="en-US" sz="1000">
                <a:ea typeface="+mn-lt"/>
                <a:cs typeface="+mn-lt"/>
              </a:rPr>
              <a:t>: 10.1016/j.eclinm.2022.101313</a:t>
            </a:r>
            <a:endParaRPr lang="en-US">
              <a:ea typeface="+mn-lt"/>
              <a:cs typeface="+mn-lt"/>
            </a:endParaRPr>
          </a:p>
          <a:p>
            <a:pPr marL="457200" indent="-457200"/>
            <a:r>
              <a:rPr lang="en-US" sz="1000">
                <a:ea typeface="+mn-lt"/>
                <a:cs typeface="+mn-lt"/>
              </a:rPr>
              <a:t>Sherby M.R., Kalb L.G., Coller R.J., DeMuri G.P., Butteris S., Foxe J.J., Zand M.S., Freedman E.G., Dewhurst S., Newland J.G., Gurnett C.A. Supporting COVID-19 school safety for children with disabilities and medical complexity. </a:t>
            </a:r>
            <a:r>
              <a:rPr lang="en-US" sz="1000" i="1">
                <a:ea typeface="+mn-lt"/>
                <a:cs typeface="+mn-lt"/>
              </a:rPr>
              <a:t>Pediatrics.</a:t>
            </a:r>
            <a:r>
              <a:rPr lang="en-US" sz="1000">
                <a:ea typeface="+mn-lt"/>
                <a:cs typeface="+mn-lt"/>
              </a:rPr>
              <a:t> 2022; 149:e2021054268H. </a:t>
            </a:r>
            <a:r>
              <a:rPr lang="en-US" sz="1000" err="1">
                <a:ea typeface="+mn-lt"/>
                <a:cs typeface="+mn-lt"/>
              </a:rPr>
              <a:t>doi</a:t>
            </a:r>
            <a:r>
              <a:rPr lang="en-US" sz="1000">
                <a:ea typeface="+mn-lt"/>
                <a:cs typeface="+mn-lt"/>
              </a:rPr>
              <a:t>: 10.1542/PEDS.2021-054268H</a:t>
            </a:r>
            <a:endParaRPr lang="en-US">
              <a:ea typeface="+mn-lt"/>
              <a:cs typeface="+mn-lt"/>
            </a:endParaRPr>
          </a:p>
          <a:p>
            <a:pPr marL="457200" indent="-457200"/>
            <a:r>
              <a:rPr lang="en-US" sz="1000">
                <a:ea typeface="+mn-lt"/>
                <a:cs typeface="+mn-lt"/>
              </a:rPr>
              <a:t>Sherby M.R., Walsh T.J., Lai A.M., Neidich J.A., Balls-Berry J.E., Morris S.M., Head R., Prener C.G., Newland J.G., Gurnett C.A., </a:t>
            </a:r>
            <a:r>
              <a:rPr lang="en-US" sz="1000" err="1">
                <a:ea typeface="+mn-lt"/>
                <a:cs typeface="+mn-lt"/>
              </a:rPr>
              <a:t>Baldenweck</a:t>
            </a:r>
            <a:r>
              <a:rPr lang="en-US" sz="1000">
                <a:ea typeface="+mn-lt"/>
                <a:cs typeface="+mn-lt"/>
              </a:rPr>
              <a:t> M., Bono K., Brodsky V.B., </a:t>
            </a:r>
            <a:r>
              <a:rPr lang="en-US" sz="1000" err="1">
                <a:ea typeface="+mn-lt"/>
                <a:cs typeface="+mn-lt"/>
              </a:rPr>
              <a:t>Caburnay</a:t>
            </a:r>
            <a:r>
              <a:rPr lang="en-US" sz="1000">
                <a:ea typeface="+mn-lt"/>
                <a:cs typeface="+mn-lt"/>
              </a:rPr>
              <a:t> C.A., Constantino J.N., Dougherty N.L., Dubois J.M., Fritz S.A., Gotto G.S., </a:t>
            </a:r>
            <a:r>
              <a:rPr lang="en-US" sz="1000" err="1">
                <a:ea typeface="+mn-lt"/>
                <a:cs typeface="+mn-lt"/>
              </a:rPr>
              <a:t>Imbeah</a:t>
            </a:r>
            <a:r>
              <a:rPr lang="en-US" sz="1000">
                <a:ea typeface="+mn-lt"/>
                <a:cs typeface="+mn-lt"/>
              </a:rPr>
              <a:t> A., Kalb L.G., Liu J., </a:t>
            </a:r>
            <a:r>
              <a:rPr lang="en-US" sz="1000" err="1">
                <a:ea typeface="+mn-lt"/>
                <a:cs typeface="+mn-lt"/>
              </a:rPr>
              <a:t>Maricque</a:t>
            </a:r>
            <a:r>
              <a:rPr lang="en-US" sz="1000">
                <a:ea typeface="+mn-lt"/>
                <a:cs typeface="+mn-lt"/>
              </a:rPr>
              <a:t> B.B., McKay V.R., Myers L.S., Poor T.J., Powell B.J., Mueller N.B., </a:t>
            </a:r>
            <a:r>
              <a:rPr lang="en-US" sz="1000" err="1">
                <a:ea typeface="+mn-lt"/>
                <a:cs typeface="+mn-lt"/>
              </a:rPr>
              <a:t>Schlaggar</a:t>
            </a:r>
            <a:r>
              <a:rPr lang="en-US" sz="1000">
                <a:ea typeface="+mn-lt"/>
                <a:cs typeface="+mn-lt"/>
              </a:rPr>
              <a:t> B.L., Schmidt A., Snider E., Traughber M.C., van Stone M., Vestal L., Wilcher-Roberts M. SARS-CoV-2 screening testing in schools for children with intellectual and developmental disabilities. </a:t>
            </a:r>
            <a:r>
              <a:rPr lang="en-US" sz="1000" i="1">
                <a:ea typeface="+mn-lt"/>
                <a:cs typeface="+mn-lt"/>
              </a:rPr>
              <a:t>J. Neurodevelopmental </a:t>
            </a:r>
            <a:r>
              <a:rPr lang="en-US" sz="1000" i="1" err="1">
                <a:ea typeface="+mn-lt"/>
                <a:cs typeface="+mn-lt"/>
              </a:rPr>
              <a:t>Disord</a:t>
            </a:r>
            <a:r>
              <a:rPr lang="en-US" sz="1000" i="1">
                <a:ea typeface="+mn-lt"/>
                <a:cs typeface="+mn-lt"/>
              </a:rPr>
              <a:t>.</a:t>
            </a:r>
            <a:r>
              <a:rPr lang="en-US" sz="1000">
                <a:ea typeface="+mn-lt"/>
                <a:cs typeface="+mn-lt"/>
              </a:rPr>
              <a:t> 2021; 13(1):31. </a:t>
            </a:r>
            <a:r>
              <a:rPr lang="en-US" sz="1000" err="1">
                <a:ea typeface="+mn-lt"/>
                <a:cs typeface="+mn-lt"/>
              </a:rPr>
              <a:t>doi</a:t>
            </a:r>
            <a:r>
              <a:rPr lang="en-US" sz="1000">
                <a:ea typeface="+mn-lt"/>
                <a:cs typeface="+mn-lt"/>
              </a:rPr>
              <a:t>: 10.1186/s11689-021-09376-z</a:t>
            </a:r>
            <a:endParaRPr lang="en-US">
              <a:ea typeface="+mn-lt"/>
              <a:cs typeface="+mn-lt"/>
            </a:endParaRPr>
          </a:p>
          <a:p>
            <a:pPr marL="457200" indent="-457200"/>
            <a:r>
              <a:rPr lang="en-US" sz="1000">
                <a:ea typeface="+mn-lt"/>
                <a:cs typeface="+mn-lt"/>
              </a:rPr>
              <a:t>Stadnick N.A., Cain K.L., Oswald W., Watson P., Ibarra M., Lagoc R., Ayers L.O., </a:t>
            </a:r>
            <a:r>
              <a:rPr lang="en-US" sz="1000" err="1">
                <a:ea typeface="+mn-lt"/>
                <a:cs typeface="+mn-lt"/>
              </a:rPr>
              <a:t>Salgin</a:t>
            </a:r>
            <a:r>
              <a:rPr lang="en-US" sz="1000">
                <a:ea typeface="+mn-lt"/>
                <a:cs typeface="+mn-lt"/>
              </a:rPr>
              <a:t> L., Broyles S.L., Laurent L.C., Pezzoli K., Rabin B. Co-creating a theory of change to advance COVID-19 testing and vaccine uptake in underserved communities. </a:t>
            </a:r>
            <a:r>
              <a:rPr lang="en-US" sz="1000" i="1">
                <a:ea typeface="+mn-lt"/>
                <a:cs typeface="+mn-lt"/>
              </a:rPr>
              <a:t>Health Serv. Res.</a:t>
            </a:r>
            <a:r>
              <a:rPr lang="en-US" sz="1000">
                <a:ea typeface="+mn-lt"/>
                <a:cs typeface="+mn-lt"/>
              </a:rPr>
              <a:t> 2022; 57:149-157. </a:t>
            </a:r>
            <a:r>
              <a:rPr lang="en-US" sz="1000" err="1">
                <a:ea typeface="+mn-lt"/>
                <a:cs typeface="+mn-lt"/>
              </a:rPr>
              <a:t>doi</a:t>
            </a:r>
            <a:r>
              <a:rPr lang="en-US" sz="1000">
                <a:ea typeface="+mn-lt"/>
                <a:cs typeface="+mn-lt"/>
              </a:rPr>
              <a:t>: 10.1111/1475-6773.13910</a:t>
            </a:r>
            <a:endParaRPr lang="en-US">
              <a:ea typeface="+mn-lt"/>
              <a:cs typeface="+mn-lt"/>
            </a:endParaRPr>
          </a:p>
          <a:p>
            <a:pPr marL="457200" indent="-457200"/>
            <a:r>
              <a:rPr lang="en-US" sz="1000">
                <a:ea typeface="+mn-lt"/>
                <a:cs typeface="+mn-lt"/>
              </a:rPr>
              <a:t>Strathdee S.A., Abramovitz D., Harvey-Vera A., Vera C.F., Rangel G., Artamonova I., </a:t>
            </a:r>
            <a:r>
              <a:rPr lang="en-US" sz="1000" err="1">
                <a:ea typeface="+mn-lt"/>
                <a:cs typeface="+mn-lt"/>
              </a:rPr>
              <a:t>Chaillon</a:t>
            </a:r>
            <a:r>
              <a:rPr lang="en-US" sz="1000">
                <a:ea typeface="+mn-lt"/>
                <a:cs typeface="+mn-lt"/>
              </a:rPr>
              <a:t> A., Ignacio C., Calderon A., Martin N.K., Patterson T.L. Prevalence and correlates of SARS-CoV-2 seropositivity among people who inject drugs in the San Diego-Tijuana border region. </a:t>
            </a:r>
            <a:r>
              <a:rPr lang="en-US" sz="1000" i="1" err="1">
                <a:ea typeface="+mn-lt"/>
                <a:cs typeface="+mn-lt"/>
              </a:rPr>
              <a:t>PLoS</a:t>
            </a:r>
            <a:r>
              <a:rPr lang="en-US" sz="1000" i="1">
                <a:ea typeface="+mn-lt"/>
                <a:cs typeface="+mn-lt"/>
              </a:rPr>
              <a:t> ONE.</a:t>
            </a:r>
            <a:r>
              <a:rPr lang="en-US" sz="1000">
                <a:ea typeface="+mn-lt"/>
                <a:cs typeface="+mn-lt"/>
              </a:rPr>
              <a:t> 2021; 16(11):e0260286. </a:t>
            </a:r>
            <a:r>
              <a:rPr lang="en-US" sz="1000" err="1">
                <a:ea typeface="+mn-lt"/>
                <a:cs typeface="+mn-lt"/>
              </a:rPr>
              <a:t>doi</a:t>
            </a:r>
            <a:r>
              <a:rPr lang="en-US" sz="1000">
                <a:ea typeface="+mn-lt"/>
                <a:cs typeface="+mn-lt"/>
              </a:rPr>
              <a:t>: 10.1371/journal.pone.0260286</a:t>
            </a:r>
            <a:endParaRPr lang="en-US">
              <a:ea typeface="+mn-lt"/>
              <a:cs typeface="+mn-lt"/>
            </a:endParaRPr>
          </a:p>
          <a:p>
            <a:pPr marL="457200" indent="-457200"/>
            <a:endParaRPr lang="en-US" sz="1000">
              <a:ea typeface="+mn-lt"/>
              <a:cs typeface="+mn-lt"/>
            </a:endParaRPr>
          </a:p>
          <a:p>
            <a:pPr marL="228600" indent="-228600">
              <a:buAutoNum type="arabicPeriod"/>
            </a:pPr>
            <a:endParaRPr lang="en-US" sz="1000"/>
          </a:p>
        </p:txBody>
      </p:sp>
    </p:spTree>
    <p:extLst>
      <p:ext uri="{BB962C8B-B14F-4D97-AF65-F5344CB8AC3E}">
        <p14:creationId xmlns:p14="http://schemas.microsoft.com/office/powerpoint/2010/main" val="25254876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9E7809-74C4-4957-8CFF-7EE789817ADA}"/>
              </a:ext>
            </a:extLst>
          </p:cNvPr>
          <p:cNvSpPr txBox="1"/>
          <p:nvPr/>
        </p:nvSpPr>
        <p:spPr>
          <a:xfrm>
            <a:off x="308309" y="216564"/>
            <a:ext cx="9186111" cy="1102866"/>
          </a:xfrm>
          <a:prstGeom prst="rect">
            <a:avLst/>
          </a:prstGeom>
          <a:noFill/>
        </p:spPr>
        <p:txBody>
          <a:bodyPr vert="horz" wrap="square" lIns="0" tIns="0" rIns="0" bIns="0" numCol="1" spcCol="274320" rtlCol="0">
            <a:spAutoFit/>
          </a:bodyPr>
          <a:lstStyle/>
          <a:p>
            <a:pPr algn="l" rtl="0" fontAlgn="base"/>
            <a:r>
              <a:rPr lang="en-US" sz="1400" b="1" i="0">
                <a:solidFill>
                  <a:srgbClr val="000000"/>
                </a:solidFill>
                <a:effectLst/>
              </a:rPr>
              <a:t>Citations for Articles Included in the Publication Analysis</a:t>
            </a:r>
            <a:r>
              <a:rPr lang="en-US" sz="1400" b="0" i="0">
                <a:solidFill>
                  <a:srgbClr val="000000"/>
                </a:solidFill>
                <a:effectLst/>
              </a:rPr>
              <a:t> </a:t>
            </a:r>
          </a:p>
          <a:p>
            <a:pPr algn="l" rtl="0" fontAlgn="base"/>
            <a:endParaRPr lang="en-US" sz="1400" b="0" i="0">
              <a:solidFill>
                <a:srgbClr val="000000"/>
              </a:solidFill>
              <a:effectLst/>
            </a:endParaRPr>
          </a:p>
          <a:p>
            <a:pPr algn="l" rtl="0" fontAlgn="base"/>
            <a:endParaRPr lang="en-US" sz="1400" b="0" i="0">
              <a:solidFill>
                <a:srgbClr val="000000"/>
              </a:solidFill>
              <a:effectLst/>
            </a:endParaRPr>
          </a:p>
          <a:p>
            <a:pPr algn="l" rtl="0" fontAlgn="base"/>
            <a:r>
              <a:rPr lang="en-US" sz="1400" b="0" i="0">
                <a:solidFill>
                  <a:srgbClr val="222222"/>
                </a:solidFill>
                <a:effectLst/>
              </a:rPr>
              <a:t> </a:t>
            </a:r>
            <a:endParaRPr lang="en-US" sz="1400" b="0" i="0">
              <a:solidFill>
                <a:srgbClr val="000000"/>
              </a:solidFill>
              <a:effectLst/>
            </a:endParaRPr>
          </a:p>
          <a:p>
            <a:pPr>
              <a:spcBef>
                <a:spcPts val="200"/>
              </a:spcBef>
              <a:buSzPct val="100000"/>
            </a:pPr>
            <a:endParaRPr lang="en-US" sz="1400"/>
          </a:p>
        </p:txBody>
      </p:sp>
      <p:sp>
        <p:nvSpPr>
          <p:cNvPr id="10" name="TextBox 9">
            <a:extLst>
              <a:ext uri="{FF2B5EF4-FFF2-40B4-BE49-F238E27FC236}">
                <a16:creationId xmlns:a16="http://schemas.microsoft.com/office/drawing/2014/main" id="{33E1888E-BA9F-4E88-A1FD-9FA5672D0A3B}"/>
              </a:ext>
            </a:extLst>
          </p:cNvPr>
          <p:cNvSpPr txBox="1"/>
          <p:nvPr/>
        </p:nvSpPr>
        <p:spPr>
          <a:xfrm>
            <a:off x="308309" y="501848"/>
            <a:ext cx="11575382" cy="4247317"/>
          </a:xfrm>
          <a:prstGeom prst="rect">
            <a:avLst/>
          </a:prstGeom>
          <a:noFill/>
        </p:spPr>
        <p:txBody>
          <a:bodyPr wrap="square" lIns="91440" tIns="45720" rIns="91440" bIns="45720" anchor="t">
            <a:spAutoFit/>
          </a:bodyPr>
          <a:lstStyle/>
          <a:p>
            <a:pPr marL="457200" indent="-457200"/>
            <a:r>
              <a:rPr lang="en-US" sz="1000">
                <a:ea typeface="+mn-lt"/>
                <a:cs typeface="+mn-lt"/>
              </a:rPr>
              <a:t>Strathdee SA, Abramovitz D, Harvey-Vera A, Vera CF, Rangel G, Artamonova I, Patterson TL, Mitchell RA, Bazzi AR. Correlates of Coronavirus Disease 2019 (COVID-19) vaccine hesitancy among people who inject drugs in the San Diego-Tijuana border region. </a:t>
            </a:r>
            <a:r>
              <a:rPr lang="en-US" sz="1000" i="1">
                <a:ea typeface="+mn-lt"/>
                <a:cs typeface="+mn-lt"/>
              </a:rPr>
              <a:t>Clin. Infect. Dis.</a:t>
            </a:r>
            <a:r>
              <a:rPr lang="en-US" sz="1000">
                <a:ea typeface="+mn-lt"/>
                <a:cs typeface="+mn-lt"/>
              </a:rPr>
              <a:t> 2021: ciab975. </a:t>
            </a:r>
            <a:r>
              <a:rPr lang="en-US" sz="1000" err="1">
                <a:ea typeface="+mn-lt"/>
                <a:cs typeface="+mn-lt"/>
              </a:rPr>
              <a:t>doi</a:t>
            </a:r>
            <a:r>
              <a:rPr lang="en-US" sz="1000">
                <a:ea typeface="+mn-lt"/>
                <a:cs typeface="+mn-lt"/>
              </a:rPr>
              <a:t>: 10.1093/</a:t>
            </a:r>
            <a:r>
              <a:rPr lang="en-US" sz="1000" err="1">
                <a:ea typeface="+mn-lt"/>
                <a:cs typeface="+mn-lt"/>
              </a:rPr>
              <a:t>cid</a:t>
            </a:r>
            <a:r>
              <a:rPr lang="en-US" sz="1000">
                <a:ea typeface="+mn-lt"/>
                <a:cs typeface="+mn-lt"/>
              </a:rPr>
              <a:t>/ciab975</a:t>
            </a:r>
            <a:endParaRPr lang="en-US"/>
          </a:p>
          <a:p>
            <a:pPr marL="457200" indent="-457200"/>
            <a:r>
              <a:rPr lang="en-US" sz="1000">
                <a:ea typeface="+mn-lt"/>
                <a:cs typeface="+mn-lt"/>
              </a:rPr>
              <a:t>Tamargo J.A., Martin H.R., Diaz-Martinez J., Trepka M.J., Delgado-Enciso I., Johnson A., Mandler R.N., Siminski S., Gorbach P.M., Baum M.K. COVID-19 testing and the impact of the pandemic on the Miami Adult Studies on HIV cohort. </a:t>
            </a:r>
            <a:r>
              <a:rPr lang="en-US" sz="1000" i="1">
                <a:ea typeface="+mn-lt"/>
                <a:cs typeface="+mn-lt"/>
              </a:rPr>
              <a:t>J </a:t>
            </a:r>
            <a:r>
              <a:rPr lang="en-US" sz="1000" i="1" err="1">
                <a:ea typeface="+mn-lt"/>
                <a:cs typeface="+mn-lt"/>
              </a:rPr>
              <a:t>Acquir</a:t>
            </a:r>
            <a:r>
              <a:rPr lang="en-US" sz="1000" i="1">
                <a:ea typeface="+mn-lt"/>
                <a:cs typeface="+mn-lt"/>
              </a:rPr>
              <a:t> Immune </a:t>
            </a:r>
            <a:r>
              <a:rPr lang="en-US" sz="1000" i="1" err="1">
                <a:ea typeface="+mn-lt"/>
                <a:cs typeface="+mn-lt"/>
              </a:rPr>
              <a:t>Defic</a:t>
            </a:r>
            <a:r>
              <a:rPr lang="en-US" sz="1000" i="1">
                <a:ea typeface="+mn-lt"/>
                <a:cs typeface="+mn-lt"/>
              </a:rPr>
              <a:t> Syndr.</a:t>
            </a:r>
            <a:r>
              <a:rPr lang="en-US" sz="1000">
                <a:ea typeface="+mn-lt"/>
                <a:cs typeface="+mn-lt"/>
              </a:rPr>
              <a:t> 2021; 87(4):1016-1023. </a:t>
            </a:r>
            <a:r>
              <a:rPr lang="en-US" sz="1000" err="1">
                <a:ea typeface="+mn-lt"/>
                <a:cs typeface="+mn-lt"/>
              </a:rPr>
              <a:t>doi</a:t>
            </a:r>
            <a:r>
              <a:rPr lang="en-US" sz="1000">
                <a:ea typeface="+mn-lt"/>
                <a:cs typeface="+mn-lt"/>
              </a:rPr>
              <a:t>: 10.1097/QAI.0000000000002680</a:t>
            </a:r>
            <a:endParaRPr lang="en-US"/>
          </a:p>
          <a:p>
            <a:pPr marL="457200" indent="-457200"/>
            <a:r>
              <a:rPr lang="en-US" sz="1000">
                <a:ea typeface="+mn-lt"/>
                <a:cs typeface="+mn-lt"/>
              </a:rPr>
              <a:t>Thakkar P.V., Zimmerman K.O., Benjamin D.K., Jr. SARS-CoV-2 infections and incidence at a North Carolina pre-kindergarten-12 school during in-person education: August 2020 to January 2021. </a:t>
            </a:r>
            <a:r>
              <a:rPr lang="en-US" sz="1000" i="1">
                <a:ea typeface="+mn-lt"/>
                <a:cs typeface="+mn-lt"/>
              </a:rPr>
              <a:t>J. Sch. Health.</a:t>
            </a:r>
            <a:r>
              <a:rPr lang="en-US" sz="1000">
                <a:ea typeface="+mn-lt"/>
                <a:cs typeface="+mn-lt"/>
              </a:rPr>
              <a:t> 2022; 92(5):461-468. </a:t>
            </a:r>
            <a:r>
              <a:rPr lang="en-US" sz="1000" err="1">
                <a:ea typeface="+mn-lt"/>
                <a:cs typeface="+mn-lt"/>
              </a:rPr>
              <a:t>doi</a:t>
            </a:r>
            <a:r>
              <a:rPr lang="en-US" sz="1000">
                <a:ea typeface="+mn-lt"/>
                <a:cs typeface="+mn-lt"/>
              </a:rPr>
              <a:t>: 10.1111/josh.13148</a:t>
            </a:r>
          </a:p>
          <a:p>
            <a:pPr marL="457200" indent="-457200"/>
            <a:r>
              <a:rPr lang="en-US" sz="1000">
                <a:ea typeface="+mn-lt"/>
                <a:cs typeface="+mn-lt"/>
              </a:rPr>
              <a:t>Tsai W.-Y., Ching L.L., Hsieh S.-C., Melish M.E., Nerurkar V.R., Wang W.-K. A real-time and high-throughput neutralization test based on SARS-CoV-2 </a:t>
            </a:r>
            <a:r>
              <a:rPr lang="en-US" sz="1000" err="1">
                <a:ea typeface="+mn-lt"/>
                <a:cs typeface="+mn-lt"/>
              </a:rPr>
              <a:t>pseudovirus</a:t>
            </a:r>
            <a:r>
              <a:rPr lang="en-US" sz="1000">
                <a:ea typeface="+mn-lt"/>
                <a:cs typeface="+mn-lt"/>
              </a:rPr>
              <a:t> containing monomeric infrared fluorescent protein as reporter. </a:t>
            </a:r>
            <a:r>
              <a:rPr lang="en-US" sz="1000" i="1">
                <a:ea typeface="+mn-lt"/>
                <a:cs typeface="+mn-lt"/>
              </a:rPr>
              <a:t>Emerg. Microbes Infect.</a:t>
            </a:r>
            <a:r>
              <a:rPr lang="en-US" sz="1000">
                <a:ea typeface="+mn-lt"/>
                <a:cs typeface="+mn-lt"/>
              </a:rPr>
              <a:t> 2021; 10(1):894-904. </a:t>
            </a:r>
            <a:r>
              <a:rPr lang="en-US" sz="1000" err="1">
                <a:ea typeface="+mn-lt"/>
                <a:cs typeface="+mn-lt"/>
              </a:rPr>
              <a:t>doi</a:t>
            </a:r>
            <a:r>
              <a:rPr lang="en-US" sz="1000">
                <a:ea typeface="+mn-lt"/>
                <a:cs typeface="+mn-lt"/>
              </a:rPr>
              <a:t>: 10.1080/22221751.2021.1925163</a:t>
            </a:r>
          </a:p>
          <a:p>
            <a:pPr marL="457200" indent="-457200"/>
            <a:r>
              <a:rPr lang="en-US" sz="1000">
                <a:ea typeface="+mn-lt"/>
                <a:cs typeface="+mn-lt"/>
              </a:rPr>
              <a:t>Vashist K., </a:t>
            </a:r>
            <a:r>
              <a:rPr lang="en-US" sz="1000" err="1">
                <a:ea typeface="+mn-lt"/>
                <a:cs typeface="+mn-lt"/>
              </a:rPr>
              <a:t>Akintobi</a:t>
            </a:r>
            <a:r>
              <a:rPr lang="en-US" sz="1000">
                <a:ea typeface="+mn-lt"/>
                <a:cs typeface="+mn-lt"/>
              </a:rPr>
              <a:t> T., Bednarczyk R.A., Narayan K.M.V., Patel S.A. Demographic benchmarks for equitable coverage of COVID-19 vaccination. </a:t>
            </a:r>
            <a:r>
              <a:rPr lang="en-US" sz="1000" i="1">
                <a:ea typeface="+mn-lt"/>
                <a:cs typeface="+mn-lt"/>
              </a:rPr>
              <a:t>Am. J. Prev. Med.</a:t>
            </a:r>
            <a:r>
              <a:rPr lang="en-US" sz="1000">
                <a:ea typeface="+mn-lt"/>
                <a:cs typeface="+mn-lt"/>
              </a:rPr>
              <a:t> 2021; 61(2):291-293. </a:t>
            </a:r>
            <a:r>
              <a:rPr lang="en-US" sz="1000" err="1">
                <a:ea typeface="+mn-lt"/>
                <a:cs typeface="+mn-lt"/>
              </a:rPr>
              <a:t>doi</a:t>
            </a:r>
            <a:r>
              <a:rPr lang="en-US" sz="1000">
                <a:ea typeface="+mn-lt"/>
                <a:cs typeface="+mn-lt"/>
              </a:rPr>
              <a:t>: 10.1016/j.amepre.2021.04.001</a:t>
            </a:r>
          </a:p>
          <a:p>
            <a:pPr marL="457200" indent="-457200"/>
            <a:r>
              <a:rPr lang="en-US" sz="1000">
                <a:ea typeface="+mn-lt"/>
                <a:cs typeface="+mn-lt"/>
              </a:rPr>
              <a:t>Vashist K., Choi D., Patel S.A. Identification of groups at high risk for under-coverage of seasonal influenza vaccination: A national study to inform vaccination priorities during the COVID-19 pandemic. </a:t>
            </a:r>
            <a:r>
              <a:rPr lang="en-US" sz="1000" i="1">
                <a:ea typeface="+mn-lt"/>
                <a:cs typeface="+mn-lt"/>
              </a:rPr>
              <a:t>Ann. Epidemiol.</a:t>
            </a:r>
            <a:r>
              <a:rPr lang="en-US" sz="1000">
                <a:ea typeface="+mn-lt"/>
                <a:cs typeface="+mn-lt"/>
              </a:rPr>
              <a:t> 2022; 68:16-23. </a:t>
            </a:r>
            <a:r>
              <a:rPr lang="en-US" sz="1000" err="1">
                <a:ea typeface="+mn-lt"/>
                <a:cs typeface="+mn-lt"/>
              </a:rPr>
              <a:t>doi</a:t>
            </a:r>
            <a:r>
              <a:rPr lang="en-US" sz="1000">
                <a:ea typeface="+mn-lt"/>
                <a:cs typeface="+mn-lt"/>
              </a:rPr>
              <a:t>: 10.1016/j.annepidem.2021.12.008</a:t>
            </a:r>
            <a:endParaRPr lang="en-US">
              <a:ea typeface="+mn-lt"/>
              <a:cs typeface="+mn-lt"/>
            </a:endParaRPr>
          </a:p>
          <a:p>
            <a:pPr marL="457200" indent="-457200"/>
            <a:r>
              <a:rPr lang="en-US" sz="1000">
                <a:ea typeface="+mn-lt"/>
                <a:cs typeface="+mn-lt"/>
              </a:rPr>
              <a:t>Verma S., Joshi C.S., Silverstein R.B., He M., Carter E.B., </a:t>
            </a:r>
            <a:r>
              <a:rPr lang="en-US" sz="1000" err="1">
                <a:ea typeface="+mn-lt"/>
                <a:cs typeface="+mn-lt"/>
              </a:rPr>
              <a:t>Mysorekar</a:t>
            </a:r>
            <a:r>
              <a:rPr lang="en-US" sz="1000">
                <a:ea typeface="+mn-lt"/>
                <a:cs typeface="+mn-lt"/>
              </a:rPr>
              <a:t> I.U. SARS-CoV-2 colonization of maternal and fetal cells of the human placenta promotes alteration of local renin-angiotensin system. </a:t>
            </a:r>
            <a:r>
              <a:rPr lang="en-US" sz="1000" i="1">
                <a:ea typeface="+mn-lt"/>
                <a:cs typeface="+mn-lt"/>
              </a:rPr>
              <a:t>Med.</a:t>
            </a:r>
            <a:r>
              <a:rPr lang="en-US" sz="1000">
                <a:ea typeface="+mn-lt"/>
                <a:cs typeface="+mn-lt"/>
              </a:rPr>
              <a:t> 2021; 2(5):575-590.e5. </a:t>
            </a:r>
            <a:r>
              <a:rPr lang="en-US" sz="1000" err="1">
                <a:ea typeface="+mn-lt"/>
                <a:cs typeface="+mn-lt"/>
              </a:rPr>
              <a:t>doi</a:t>
            </a:r>
            <a:r>
              <a:rPr lang="en-US" sz="1000">
                <a:ea typeface="+mn-lt"/>
                <a:cs typeface="+mn-lt"/>
              </a:rPr>
              <a:t>: 10.1016/j.medj.2021.04.009</a:t>
            </a:r>
            <a:endParaRPr lang="en-US">
              <a:ea typeface="+mn-lt"/>
              <a:cs typeface="+mn-lt"/>
            </a:endParaRPr>
          </a:p>
          <a:p>
            <a:pPr marL="457200" indent="-457200"/>
            <a:r>
              <a:rPr lang="en-US" sz="1000">
                <a:ea typeface="+mn-lt"/>
                <a:cs typeface="+mn-lt"/>
              </a:rPr>
              <a:t>Wang S.X., Bell-Rogers N., Dillard D., Harrington M.A. COVID-19 vaccine hesitancy in Delaware’s underserved communities. </a:t>
            </a:r>
            <a:r>
              <a:rPr lang="en-US" sz="1000" i="1">
                <a:ea typeface="+mn-lt"/>
                <a:cs typeface="+mn-lt"/>
              </a:rPr>
              <a:t>Delaware J. Public Health.</a:t>
            </a:r>
            <a:r>
              <a:rPr lang="en-US" sz="1000">
                <a:ea typeface="+mn-lt"/>
                <a:cs typeface="+mn-lt"/>
              </a:rPr>
              <a:t> 2021; 7(4):168-175. </a:t>
            </a:r>
            <a:r>
              <a:rPr lang="en-US" sz="1000" err="1">
                <a:ea typeface="+mn-lt"/>
                <a:cs typeface="+mn-lt"/>
              </a:rPr>
              <a:t>doi</a:t>
            </a:r>
            <a:r>
              <a:rPr lang="en-US" sz="1000">
                <a:ea typeface="+mn-lt"/>
                <a:cs typeface="+mn-lt"/>
              </a:rPr>
              <a:t>: 10.32481/djph.2021.09.022</a:t>
            </a:r>
            <a:endParaRPr lang="en-US">
              <a:ea typeface="+mn-lt"/>
              <a:cs typeface="+mn-lt"/>
            </a:endParaRPr>
          </a:p>
          <a:p>
            <a:pPr marL="457200" indent="-457200"/>
            <a:r>
              <a:rPr lang="en-US" sz="1000">
                <a:ea typeface="+mn-lt"/>
                <a:cs typeface="+mn-lt"/>
              </a:rPr>
              <a:t>Warrier A, Sood A. Home-based physiological monitoring of patients with COVID-19. </a:t>
            </a:r>
            <a:r>
              <a:rPr lang="en-US" sz="1000" i="1">
                <a:ea typeface="+mn-lt"/>
                <a:cs typeface="+mn-lt"/>
              </a:rPr>
              <a:t>Southwest J. </a:t>
            </a:r>
            <a:r>
              <a:rPr lang="en-US" sz="1000" i="1" err="1">
                <a:ea typeface="+mn-lt"/>
                <a:cs typeface="+mn-lt"/>
              </a:rPr>
              <a:t>Pulm</a:t>
            </a:r>
            <a:r>
              <a:rPr lang="en-US" sz="1000" i="1">
                <a:ea typeface="+mn-lt"/>
                <a:cs typeface="+mn-lt"/>
              </a:rPr>
              <a:t>. Crit. Care.</a:t>
            </a:r>
            <a:r>
              <a:rPr lang="en-US" sz="1000">
                <a:ea typeface="+mn-lt"/>
                <a:cs typeface="+mn-lt"/>
              </a:rPr>
              <a:t> 2021; 23(3):76-88. </a:t>
            </a:r>
            <a:r>
              <a:rPr lang="en-US" sz="1000" err="1">
                <a:ea typeface="+mn-lt"/>
                <a:cs typeface="+mn-lt"/>
              </a:rPr>
              <a:t>doi</a:t>
            </a:r>
            <a:r>
              <a:rPr lang="en-US" sz="1000">
                <a:ea typeface="+mn-lt"/>
                <a:cs typeface="+mn-lt"/>
              </a:rPr>
              <a:t>: 10.13175/swjpcc005-21</a:t>
            </a:r>
            <a:endParaRPr lang="en-US">
              <a:ea typeface="+mn-lt"/>
              <a:cs typeface="+mn-lt"/>
            </a:endParaRPr>
          </a:p>
          <a:p>
            <a:pPr marL="457200" indent="-457200"/>
            <a:r>
              <a:rPr lang="en-US" sz="1000">
                <a:ea typeface="+mn-lt"/>
                <a:cs typeface="+mn-lt"/>
              </a:rPr>
              <a:t>White E.M., Yang X., Blackman C., Feifer R.A., Gravenstein S., </a:t>
            </a:r>
            <a:r>
              <a:rPr lang="en-US" sz="1000" err="1">
                <a:ea typeface="+mn-lt"/>
                <a:cs typeface="+mn-lt"/>
              </a:rPr>
              <a:t>Mor</a:t>
            </a:r>
            <a:r>
              <a:rPr lang="en-US" sz="1000">
                <a:ea typeface="+mn-lt"/>
                <a:cs typeface="+mn-lt"/>
              </a:rPr>
              <a:t> V. Incident SARS-CoV-2 infection among mRNA-vaccinated and unvaccinated nursing home residents. </a:t>
            </a:r>
            <a:r>
              <a:rPr lang="en-US" sz="1000" i="1">
                <a:ea typeface="+mn-lt"/>
                <a:cs typeface="+mn-lt"/>
              </a:rPr>
              <a:t>New Engl. J. Med.</a:t>
            </a:r>
            <a:r>
              <a:rPr lang="en-US" sz="1000">
                <a:ea typeface="+mn-lt"/>
                <a:cs typeface="+mn-lt"/>
              </a:rPr>
              <a:t> 2021; 385(5):474-476. </a:t>
            </a:r>
            <a:r>
              <a:rPr lang="en-US" sz="1000" err="1">
                <a:ea typeface="+mn-lt"/>
                <a:cs typeface="+mn-lt"/>
              </a:rPr>
              <a:t>doi</a:t>
            </a:r>
            <a:r>
              <a:rPr lang="en-US" sz="1000">
                <a:ea typeface="+mn-lt"/>
                <a:cs typeface="+mn-lt"/>
              </a:rPr>
              <a:t>: 10.1056/NEJMc2104849</a:t>
            </a:r>
            <a:endParaRPr lang="en-US">
              <a:ea typeface="+mn-lt"/>
              <a:cs typeface="+mn-lt"/>
            </a:endParaRPr>
          </a:p>
          <a:p>
            <a:pPr marL="457200" indent="-457200"/>
            <a:r>
              <a:rPr lang="en-US" sz="1000">
                <a:ea typeface="+mn-lt"/>
                <a:cs typeface="+mn-lt"/>
              </a:rPr>
              <a:t>Williams N., </a:t>
            </a:r>
            <a:r>
              <a:rPr lang="en-US" sz="1000" err="1">
                <a:ea typeface="+mn-lt"/>
                <a:cs typeface="+mn-lt"/>
              </a:rPr>
              <a:t>Tutrow</a:t>
            </a:r>
            <a:r>
              <a:rPr lang="en-US" sz="1000">
                <a:ea typeface="+mn-lt"/>
                <a:cs typeface="+mn-lt"/>
              </a:rPr>
              <a:t> H., Pina P., Belli H.M., </a:t>
            </a:r>
            <a:r>
              <a:rPr lang="en-US" sz="1000" err="1">
                <a:ea typeface="+mn-lt"/>
                <a:cs typeface="+mn-lt"/>
              </a:rPr>
              <a:t>Ogedegbe</a:t>
            </a:r>
            <a:r>
              <a:rPr lang="en-US" sz="1000">
                <a:ea typeface="+mn-lt"/>
                <a:cs typeface="+mn-lt"/>
              </a:rPr>
              <a:t> G., Schoenthaler A. Assessment of racial and ethnic disparities in access to COVID-19 vaccination sites in Brooklyn, New York. </a:t>
            </a:r>
            <a:r>
              <a:rPr lang="en-US" sz="1000" i="1">
                <a:ea typeface="+mn-lt"/>
                <a:cs typeface="+mn-lt"/>
              </a:rPr>
              <a:t>JAMA </a:t>
            </a:r>
            <a:r>
              <a:rPr lang="en-US" sz="1000" i="1" err="1">
                <a:ea typeface="+mn-lt"/>
                <a:cs typeface="+mn-lt"/>
              </a:rPr>
              <a:t>Netw</a:t>
            </a:r>
            <a:r>
              <a:rPr lang="en-US" sz="1000" i="1">
                <a:ea typeface="+mn-lt"/>
                <a:cs typeface="+mn-lt"/>
              </a:rPr>
              <a:t>. Open.</a:t>
            </a:r>
            <a:r>
              <a:rPr lang="en-US" sz="1000">
                <a:ea typeface="+mn-lt"/>
                <a:cs typeface="+mn-lt"/>
              </a:rPr>
              <a:t> 2021; 4(6):e2113937. </a:t>
            </a:r>
            <a:r>
              <a:rPr lang="en-US" sz="1000" err="1">
                <a:ea typeface="+mn-lt"/>
                <a:cs typeface="+mn-lt"/>
              </a:rPr>
              <a:t>doi</a:t>
            </a:r>
            <a:r>
              <a:rPr lang="en-US" sz="1000">
                <a:ea typeface="+mn-lt"/>
                <a:cs typeface="+mn-lt"/>
              </a:rPr>
              <a:t>: 10.1001/jamanetworkopen.2021.13937</a:t>
            </a:r>
            <a:endParaRPr lang="en-US">
              <a:ea typeface="+mn-lt"/>
              <a:cs typeface="+mn-lt"/>
            </a:endParaRPr>
          </a:p>
          <a:p>
            <a:pPr marL="457200" indent="-457200"/>
            <a:r>
              <a:rPr lang="en-US" sz="1000">
                <a:ea typeface="+mn-lt"/>
                <a:cs typeface="+mn-lt"/>
              </a:rPr>
              <a:t>Zimmerman K.O., Brookhart M.A., Kalu I.C., </a:t>
            </a:r>
            <a:r>
              <a:rPr lang="en-US" sz="1000" err="1">
                <a:ea typeface="+mn-lt"/>
                <a:cs typeface="+mn-lt"/>
              </a:rPr>
              <a:t>Boutzoukas</a:t>
            </a:r>
            <a:r>
              <a:rPr lang="en-US" sz="1000">
                <a:ea typeface="+mn-lt"/>
                <a:cs typeface="+mn-lt"/>
              </a:rPr>
              <a:t> A.E., McGann K.A., Smith M.J., </a:t>
            </a:r>
            <a:r>
              <a:rPr lang="en-US" sz="1000" err="1">
                <a:ea typeface="+mn-lt"/>
                <a:cs typeface="+mn-lt"/>
              </a:rPr>
              <a:t>Panayotti</a:t>
            </a:r>
            <a:r>
              <a:rPr lang="en-US" sz="1000">
                <a:ea typeface="+mn-lt"/>
                <a:cs typeface="+mn-lt"/>
              </a:rPr>
              <a:t> G.M.M., Armstrong S.C., Weber D.J., Moorthy G.S., Benjamin D.K., Jr. Community SARS-CoV-2 surge and within-school transmission. </a:t>
            </a:r>
            <a:r>
              <a:rPr lang="en-US" sz="1000" i="1">
                <a:ea typeface="+mn-lt"/>
                <a:cs typeface="+mn-lt"/>
              </a:rPr>
              <a:t>Pediatrics.</a:t>
            </a:r>
            <a:r>
              <a:rPr lang="en-US" sz="1000">
                <a:ea typeface="+mn-lt"/>
                <a:cs typeface="+mn-lt"/>
              </a:rPr>
              <a:t> 2021; 148(4):e2021052686. </a:t>
            </a:r>
            <a:r>
              <a:rPr lang="en-US" sz="1000" err="1">
                <a:ea typeface="+mn-lt"/>
                <a:cs typeface="+mn-lt"/>
              </a:rPr>
              <a:t>doi</a:t>
            </a:r>
            <a:r>
              <a:rPr lang="en-US" sz="1000">
                <a:ea typeface="+mn-lt"/>
                <a:cs typeface="+mn-lt"/>
              </a:rPr>
              <a:t>: 10.1542/peds.2021-052686</a:t>
            </a:r>
            <a:endParaRPr lang="en-US">
              <a:ea typeface="+mn-lt"/>
              <a:cs typeface="+mn-lt"/>
            </a:endParaRPr>
          </a:p>
          <a:p>
            <a:pPr marL="457200" indent="-457200"/>
            <a:r>
              <a:rPr lang="en-US" sz="1000">
                <a:ea typeface="+mn-lt"/>
                <a:cs typeface="+mn-lt"/>
              </a:rPr>
              <a:t>Zimmerman K.O., Goldman J.L., Schuster J.E., Mena A., </a:t>
            </a:r>
            <a:r>
              <a:rPr lang="en-US" sz="1000" err="1">
                <a:ea typeface="+mn-lt"/>
                <a:cs typeface="+mn-lt"/>
              </a:rPr>
              <a:t>Quiriconi</a:t>
            </a:r>
            <a:r>
              <a:rPr lang="en-US" sz="1000">
                <a:ea typeface="+mn-lt"/>
                <a:cs typeface="+mn-lt"/>
              </a:rPr>
              <a:t> M., Butteris S.M., Koval S., DeMuri G.P., Mueller N.B., Benjamin D.K., Armstrong S.C., Kalu I.C., </a:t>
            </a:r>
            <a:r>
              <a:rPr lang="en-US" sz="1000" err="1">
                <a:ea typeface="+mn-lt"/>
                <a:cs typeface="+mn-lt"/>
              </a:rPr>
              <a:t>Boutzoukas</a:t>
            </a:r>
            <a:r>
              <a:rPr lang="en-US" sz="1000">
                <a:ea typeface="+mn-lt"/>
                <a:cs typeface="+mn-lt"/>
              </a:rPr>
              <a:t> A., Moorthy G.S., Lane H., Weber D.J., Newland J.G. Building a national framework to pair scientists and schools during a global pandemic. </a:t>
            </a:r>
            <a:r>
              <a:rPr lang="en-US" sz="1000" i="1">
                <a:ea typeface="+mn-lt"/>
                <a:cs typeface="+mn-lt"/>
              </a:rPr>
              <a:t>Pediatrics.</a:t>
            </a:r>
            <a:r>
              <a:rPr lang="en-US" sz="1000">
                <a:ea typeface="+mn-lt"/>
                <a:cs typeface="+mn-lt"/>
              </a:rPr>
              <a:t> 2022; 149:e2021054268D. </a:t>
            </a:r>
            <a:r>
              <a:rPr lang="en-US" sz="1000" err="1">
                <a:ea typeface="+mn-lt"/>
                <a:cs typeface="+mn-lt"/>
              </a:rPr>
              <a:t>doi</a:t>
            </a:r>
            <a:r>
              <a:rPr lang="en-US" sz="1000">
                <a:ea typeface="+mn-lt"/>
                <a:cs typeface="+mn-lt"/>
              </a:rPr>
              <a:t>: 10.1542/PEDS.2021-054268D</a:t>
            </a:r>
            <a:endParaRPr lang="en-US">
              <a:ea typeface="+mn-lt"/>
              <a:cs typeface="+mn-lt"/>
            </a:endParaRPr>
          </a:p>
          <a:p>
            <a:pPr marL="457200" indent="-457200"/>
            <a:r>
              <a:rPr lang="en-US" sz="1000">
                <a:ea typeface="+mn-lt"/>
                <a:cs typeface="+mn-lt"/>
              </a:rPr>
              <a:t>Zimmerman K.O., Jackman J.G., Benjamin D.K. From research to policy: Reopening K-12 schools in North Carolina during the COVID-19 pandemic. </a:t>
            </a:r>
            <a:r>
              <a:rPr lang="en-US" sz="1000" i="1">
                <a:ea typeface="+mn-lt"/>
                <a:cs typeface="+mn-lt"/>
              </a:rPr>
              <a:t>Pediatrics.</a:t>
            </a:r>
            <a:r>
              <a:rPr lang="en-US" sz="1000">
                <a:ea typeface="+mn-lt"/>
                <a:cs typeface="+mn-lt"/>
              </a:rPr>
              <a:t> 2022; 149:e2021054268E. </a:t>
            </a:r>
            <a:r>
              <a:rPr lang="en-US" sz="1000" err="1">
                <a:ea typeface="+mn-lt"/>
                <a:cs typeface="+mn-lt"/>
              </a:rPr>
              <a:t>doi</a:t>
            </a:r>
            <a:r>
              <a:rPr lang="en-US" sz="1000">
                <a:ea typeface="+mn-lt"/>
                <a:cs typeface="+mn-lt"/>
              </a:rPr>
              <a:t>: 10.1542/peds.2021-054268E</a:t>
            </a:r>
            <a:endParaRPr lang="en-US">
              <a:ea typeface="+mn-lt"/>
              <a:cs typeface="+mn-lt"/>
            </a:endParaRPr>
          </a:p>
          <a:p>
            <a:pPr marL="228600" indent="-228600">
              <a:buFontTx/>
              <a:buAutoNum type="arabicPeriod"/>
            </a:pPr>
            <a:endParaRPr lang="en-US" sz="1000"/>
          </a:p>
          <a:p>
            <a:pPr marL="228600" indent="-228600">
              <a:buAutoNum type="arabicPeriod"/>
            </a:pPr>
            <a:endParaRPr lang="en-US" sz="1000"/>
          </a:p>
          <a:p>
            <a:pPr marL="228600" indent="-228600">
              <a:buAutoNum type="arabicPeriod"/>
            </a:pPr>
            <a:endParaRPr lang="en-US" sz="1000"/>
          </a:p>
        </p:txBody>
      </p:sp>
    </p:spTree>
    <p:extLst>
      <p:ext uri="{BB962C8B-B14F-4D97-AF65-F5344CB8AC3E}">
        <p14:creationId xmlns:p14="http://schemas.microsoft.com/office/powerpoint/2010/main" val="409600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a:xfrm>
            <a:off x="672354" y="1"/>
            <a:ext cx="10847295" cy="1210958"/>
          </a:xfrm>
        </p:spPr>
        <p:txBody>
          <a:bodyPr anchor="b">
            <a:normAutofit/>
          </a:bodyPr>
          <a:lstStyle/>
          <a:p>
            <a:r>
              <a:rPr lang="en-US" b="1" i="1"/>
              <a:t>Approach</a:t>
            </a:r>
            <a:r>
              <a:rPr lang="en-US" i="1"/>
              <a:t>: </a:t>
            </a:r>
            <a:r>
              <a:rPr lang="en-US"/>
              <a:t>Multiple Correspondence Analysis (MCA)</a:t>
            </a:r>
          </a:p>
        </p:txBody>
      </p:sp>
      <p:pic>
        <p:nvPicPr>
          <p:cNvPr id="4098" name="Picture 2">
            <a:extLst>
              <a:ext uri="{FF2B5EF4-FFF2-40B4-BE49-F238E27FC236}">
                <a16:creationId xmlns:a16="http://schemas.microsoft.com/office/drawing/2014/main" id="{8016ED78-6462-FA5A-41D9-56232DAB6A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7067" y="1336906"/>
            <a:ext cx="9692641" cy="4846320"/>
          </a:xfrm>
          <a:prstGeom prst="rect">
            <a:avLst/>
          </a:prstGeom>
          <a:solidFill>
            <a:srgbClr val="FFFFFF"/>
          </a:solidFill>
        </p:spPr>
      </p:pic>
      <p:pic>
        <p:nvPicPr>
          <p:cNvPr id="5" name="Picture 4" descr="Diagram&#10;&#10;Description automatically generated">
            <a:extLst>
              <a:ext uri="{FF2B5EF4-FFF2-40B4-BE49-F238E27FC236}">
                <a16:creationId xmlns:a16="http://schemas.microsoft.com/office/drawing/2014/main" id="{CD9EA3AE-BDBC-04A2-92BB-968E61A876AE}"/>
              </a:ext>
            </a:extLst>
          </p:cNvPr>
          <p:cNvPicPr>
            <a:picLocks noChangeAspect="1"/>
          </p:cNvPicPr>
          <p:nvPr/>
        </p:nvPicPr>
        <p:blipFill>
          <a:blip r:embed="rId4"/>
          <a:stretch>
            <a:fillRect/>
          </a:stretch>
        </p:blipFill>
        <p:spPr>
          <a:xfrm>
            <a:off x="12535708" y="1989426"/>
            <a:ext cx="6463492" cy="3276190"/>
          </a:xfrm>
          <a:prstGeom prst="rect">
            <a:avLst/>
          </a:prstGeom>
        </p:spPr>
      </p:pic>
    </p:spTree>
    <p:extLst>
      <p:ext uri="{BB962C8B-B14F-4D97-AF65-F5344CB8AC3E}">
        <p14:creationId xmlns:p14="http://schemas.microsoft.com/office/powerpoint/2010/main" val="2360903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p:txBody>
          <a:bodyPr/>
          <a:lstStyle/>
          <a:p>
            <a:r>
              <a:rPr lang="en-US" b="1" i="1"/>
              <a:t>Methods</a:t>
            </a:r>
            <a:r>
              <a:rPr lang="en-US" i="1"/>
              <a:t>: </a:t>
            </a:r>
            <a:r>
              <a:rPr lang="en-US">
                <a:ea typeface="+mj-lt"/>
                <a:cs typeface="+mj-lt"/>
              </a:rPr>
              <a:t>Contents of Scientific Output</a:t>
            </a:r>
            <a:endParaRPr lang="en-US"/>
          </a:p>
        </p:txBody>
      </p:sp>
      <p:sp>
        <p:nvSpPr>
          <p:cNvPr id="3" name="Content Placeholder 2">
            <a:extLst>
              <a:ext uri="{FF2B5EF4-FFF2-40B4-BE49-F238E27FC236}">
                <a16:creationId xmlns:a16="http://schemas.microsoft.com/office/drawing/2014/main" id="{66EC7E7C-A9CD-AC45-8790-4DF43E2E7257}"/>
              </a:ext>
            </a:extLst>
          </p:cNvPr>
          <p:cNvSpPr>
            <a:spLocks noGrp="1"/>
          </p:cNvSpPr>
          <p:nvPr>
            <p:ph idx="1"/>
          </p:nvPr>
        </p:nvSpPr>
        <p:spPr>
          <a:xfrm>
            <a:off x="8736098" y="4917311"/>
            <a:ext cx="2743200" cy="660181"/>
          </a:xfrm>
        </p:spPr>
        <p:txBody>
          <a:bodyPr wrap="square" tIns="0">
            <a:spAutoFit/>
          </a:bodyPr>
          <a:lstStyle/>
          <a:p>
            <a:pPr marL="0" indent="0" algn="ctr">
              <a:spcBef>
                <a:spcPts val="0"/>
              </a:spcBef>
              <a:spcAft>
                <a:spcPts val="0"/>
              </a:spcAft>
              <a:buNone/>
            </a:pPr>
            <a:r>
              <a:rPr lang="en-US" sz="2000" i="1"/>
              <a:t>Explore how </a:t>
            </a:r>
            <a:br>
              <a:rPr lang="en-US" sz="2000" i="1"/>
            </a:br>
            <a:r>
              <a:rPr lang="en-US" sz="2000" i="1"/>
              <a:t>topics clustered</a:t>
            </a:r>
          </a:p>
        </p:txBody>
      </p:sp>
      <p:sp>
        <p:nvSpPr>
          <p:cNvPr id="5" name="TextBox 4">
            <a:extLst>
              <a:ext uri="{FF2B5EF4-FFF2-40B4-BE49-F238E27FC236}">
                <a16:creationId xmlns:a16="http://schemas.microsoft.com/office/drawing/2014/main" id="{19A87E2E-A01C-AC32-9573-4777C40F141A}"/>
              </a:ext>
            </a:extLst>
          </p:cNvPr>
          <p:cNvSpPr txBox="1"/>
          <p:nvPr/>
        </p:nvSpPr>
        <p:spPr>
          <a:xfrm>
            <a:off x="617600" y="5855754"/>
            <a:ext cx="3009182" cy="553998"/>
          </a:xfrm>
          <a:prstGeom prst="rect">
            <a:avLst/>
          </a:prstGeom>
          <a:noFill/>
        </p:spPr>
        <p:txBody>
          <a:bodyPr wrap="square" lIns="91440" tIns="45720" rIns="91440" bIns="45720" anchor="t">
            <a:spAutoFit/>
          </a:bodyPr>
          <a:lstStyle/>
          <a:p>
            <a:pPr algn="ctr"/>
            <a:endParaRPr lang="en-US" sz="1400" b="1"/>
          </a:p>
          <a:p>
            <a:pPr algn="ctr"/>
            <a:r>
              <a:rPr lang="en-US" sz="1600" b="1"/>
              <a:t>(collected as of  03.15.2022)</a:t>
            </a:r>
          </a:p>
        </p:txBody>
      </p:sp>
      <p:sp>
        <p:nvSpPr>
          <p:cNvPr id="28" name="Isosceles Triangle 27">
            <a:extLst>
              <a:ext uri="{FF2B5EF4-FFF2-40B4-BE49-F238E27FC236}">
                <a16:creationId xmlns:a16="http://schemas.microsoft.com/office/drawing/2014/main" id="{78E7C8DA-88B8-1874-EB5A-0FCB02A6DC6E}"/>
              </a:ext>
            </a:extLst>
          </p:cNvPr>
          <p:cNvSpPr/>
          <p:nvPr/>
        </p:nvSpPr>
        <p:spPr bwMode="gray">
          <a:xfrm rot="5400000">
            <a:off x="3734735" y="5110241"/>
            <a:ext cx="457200" cy="274320"/>
          </a:xfrm>
          <a:prstGeom prst="triangl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9" name="Isosceles Triangle 28">
            <a:extLst>
              <a:ext uri="{FF2B5EF4-FFF2-40B4-BE49-F238E27FC236}">
                <a16:creationId xmlns:a16="http://schemas.microsoft.com/office/drawing/2014/main" id="{4E4232D9-D618-BE9F-FD7E-01EEF562BBDD}"/>
              </a:ext>
            </a:extLst>
          </p:cNvPr>
          <p:cNvSpPr/>
          <p:nvPr/>
        </p:nvSpPr>
        <p:spPr bwMode="gray">
          <a:xfrm rot="5400000">
            <a:off x="7875122" y="5110241"/>
            <a:ext cx="457200" cy="274320"/>
          </a:xfrm>
          <a:prstGeom prst="triangl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5" name="Group 14">
            <a:extLst>
              <a:ext uri="{FF2B5EF4-FFF2-40B4-BE49-F238E27FC236}">
                <a16:creationId xmlns:a16="http://schemas.microsoft.com/office/drawing/2014/main" id="{91EEC0A8-7DC0-3AAC-75DA-21D8F2103169}"/>
              </a:ext>
            </a:extLst>
          </p:cNvPr>
          <p:cNvGrpSpPr/>
          <p:nvPr/>
        </p:nvGrpSpPr>
        <p:grpSpPr>
          <a:xfrm>
            <a:off x="603113" y="1626243"/>
            <a:ext cx="3000712" cy="3997415"/>
            <a:chOff x="603113" y="1626243"/>
            <a:chExt cx="3000712" cy="3997415"/>
          </a:xfrm>
        </p:grpSpPr>
        <p:sp>
          <p:nvSpPr>
            <p:cNvPr id="4" name="Content Placeholder 16">
              <a:extLst>
                <a:ext uri="{FF2B5EF4-FFF2-40B4-BE49-F238E27FC236}">
                  <a16:creationId xmlns:a16="http://schemas.microsoft.com/office/drawing/2014/main" id="{4B66E2B3-9B12-51D2-205F-EE994B9AE0C0}"/>
                </a:ext>
              </a:extLst>
            </p:cNvPr>
            <p:cNvSpPr txBox="1">
              <a:spLocks/>
            </p:cNvSpPr>
            <p:nvPr/>
          </p:nvSpPr>
          <p:spPr>
            <a:xfrm>
              <a:off x="731869" y="4871144"/>
              <a:ext cx="2743200" cy="752514"/>
            </a:xfrm>
            <a:prstGeom prst="rect">
              <a:avLst/>
            </a:prstGeom>
          </p:spPr>
          <p:txBody>
            <a:bodyPr lIns="91440" tIns="45720" rIns="91440" bIns="45720" anchor="t">
              <a:spAutoFit/>
            </a:bodyPr>
            <a:lstStyle>
              <a:lvl1pPr marL="180975" indent="-180975" algn="l" defTabSz="1219170" rtl="0" eaLnBrk="1" latinLnBrk="0" hangingPunct="1">
                <a:lnSpc>
                  <a:spcPct val="110000"/>
                </a:lnSpc>
                <a:spcBef>
                  <a:spcPts val="900"/>
                </a:spcBef>
                <a:spcAft>
                  <a:spcPts val="600"/>
                </a:spcAft>
                <a:buClr>
                  <a:schemeClr val="tx2"/>
                </a:buClr>
                <a:buSzPct val="100000"/>
                <a:buFont typeface="Arial" panose="020B0604020202020204" pitchFamily="34" charset="0"/>
                <a:buChar char="•"/>
                <a:tabLst/>
                <a:defRPr sz="2200" b="0" kern="1200">
                  <a:solidFill>
                    <a:schemeClr val="tx1"/>
                  </a:solidFill>
                  <a:latin typeface="+mj-lt"/>
                  <a:ea typeface="+mn-ea"/>
                  <a:cs typeface="+mn-cs"/>
                </a:defRPr>
              </a:lvl1pPr>
              <a:lvl2pPr marL="587375" indent="-227013" algn="l" defTabSz="1219170" rtl="0" eaLnBrk="1" latinLnBrk="0" hangingPunct="1">
                <a:lnSpc>
                  <a:spcPct val="110000"/>
                </a:lnSpc>
                <a:spcBef>
                  <a:spcPts val="300"/>
                </a:spcBef>
                <a:spcAft>
                  <a:spcPts val="400"/>
                </a:spcAft>
                <a:buClr>
                  <a:schemeClr val="accent1"/>
                </a:buClr>
                <a:buSzPct val="100000"/>
                <a:buFont typeface="System Font Regular"/>
                <a:buChar char="–"/>
                <a:tabLst/>
                <a:defRPr lang="en-US" sz="2200" b="0" kern="1200" dirty="0" smtClean="0">
                  <a:solidFill>
                    <a:schemeClr val="tx1"/>
                  </a:solidFill>
                  <a:latin typeface="+mj-lt"/>
                  <a:ea typeface="+mn-ea"/>
                  <a:cs typeface="+mn-cs"/>
                </a:defRPr>
              </a:lvl2pPr>
              <a:lvl3pPr marL="922338" indent="0" algn="l" defTabSz="1219170" rtl="0" eaLnBrk="1" latinLnBrk="0" hangingPunct="1">
                <a:lnSpc>
                  <a:spcPct val="110000"/>
                </a:lnSpc>
                <a:spcBef>
                  <a:spcPts val="400"/>
                </a:spcBef>
                <a:spcAft>
                  <a:spcPts val="600"/>
                </a:spcAft>
                <a:buClrTx/>
                <a:buSzPct val="100000"/>
                <a:buFont typeface="Arial" panose="020B0604020202020204" pitchFamily="34" charset="0"/>
                <a:buNone/>
                <a:tabLst/>
                <a:defRPr lang="en-US" sz="2200" i="1" kern="1200" dirty="0" smtClean="0">
                  <a:solidFill>
                    <a:schemeClr val="tx1"/>
                  </a:solidFill>
                  <a:latin typeface="+mj-lt"/>
                  <a:ea typeface="+mn-ea"/>
                  <a:cs typeface="+mn-cs"/>
                </a:defRPr>
              </a:lvl3pPr>
              <a:lvl4pPr marL="1603375" indent="-133350" algn="l" defTabSz="1219170" rtl="0" eaLnBrk="1" latinLnBrk="0" hangingPunct="1">
                <a:lnSpc>
                  <a:spcPct val="110000"/>
                </a:lnSpc>
                <a:spcBef>
                  <a:spcPts val="200"/>
                </a:spcBef>
                <a:spcAft>
                  <a:spcPts val="200"/>
                </a:spcAft>
                <a:buClrTx/>
                <a:buSzPct val="100000"/>
                <a:buFont typeface="Arial" panose="020B0604020202020204" pitchFamily="34" charset="0"/>
                <a:buChar char="◦"/>
                <a:tabLst/>
                <a:defRPr lang="en-US" sz="1800" kern="1200" baseline="0" dirty="0" smtClean="0">
                  <a:solidFill>
                    <a:schemeClr val="tx1"/>
                  </a:solidFill>
                  <a:latin typeface="+mj-lt"/>
                  <a:ea typeface="+mn-ea"/>
                  <a:cs typeface="+mn-cs"/>
                </a:defRPr>
              </a:lvl4pPr>
              <a:lvl5pPr marL="1778000" indent="0" algn="l" defTabSz="1064657" rtl="0" eaLnBrk="1" latinLnBrk="0" hangingPunct="1">
                <a:lnSpc>
                  <a:spcPct val="110000"/>
                </a:lnSpc>
                <a:spcBef>
                  <a:spcPts val="200"/>
                </a:spcBef>
                <a:spcAft>
                  <a:spcPts val="200"/>
                </a:spcAft>
                <a:buClrTx/>
                <a:buSzPct val="100000"/>
                <a:buFont typeface="Arial" panose="020B0604020202020204" pitchFamily="34" charset="0"/>
                <a:buNone/>
                <a:tabLst/>
                <a:defRPr lang="en-US" sz="1800" kern="1200" baseline="0" dirty="0" smtClean="0">
                  <a:solidFill>
                    <a:schemeClr val="tx1"/>
                  </a:solidFill>
                  <a:latin typeface="+mj-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indent="0" algn="ctr">
                <a:spcBef>
                  <a:spcPts val="0"/>
                </a:spcBef>
                <a:spcAft>
                  <a:spcPts val="0"/>
                </a:spcAft>
                <a:buNone/>
              </a:pPr>
              <a:r>
                <a:rPr lang="en-US" sz="2000" i="1"/>
                <a:t>Quality-controlled publications (n=70) </a:t>
              </a:r>
            </a:p>
          </p:txBody>
        </p:sp>
        <p:sp>
          <p:nvSpPr>
            <p:cNvPr id="7" name="TextBox 6">
              <a:extLst>
                <a:ext uri="{FF2B5EF4-FFF2-40B4-BE49-F238E27FC236}">
                  <a16:creationId xmlns:a16="http://schemas.microsoft.com/office/drawing/2014/main" id="{C51B2C4F-F457-AD16-4029-4A8C1F3D0951}"/>
                </a:ext>
              </a:extLst>
            </p:cNvPr>
            <p:cNvSpPr txBox="1"/>
            <p:nvPr/>
          </p:nvSpPr>
          <p:spPr>
            <a:xfrm>
              <a:off x="818424" y="3907909"/>
              <a:ext cx="2570090" cy="954107"/>
            </a:xfrm>
            <a:prstGeom prst="rect">
              <a:avLst/>
            </a:prstGeom>
            <a:noFill/>
          </p:spPr>
          <p:txBody>
            <a:bodyPr wrap="square">
              <a:spAutoFit/>
            </a:bodyPr>
            <a:lstStyle/>
            <a:p>
              <a:pPr marL="0" indent="0" algn="ctr">
                <a:spcBef>
                  <a:spcPts val="0"/>
                </a:spcBef>
                <a:spcAft>
                  <a:spcPts val="0"/>
                </a:spcAft>
                <a:buNone/>
              </a:pPr>
              <a:r>
                <a:rPr lang="en-US" sz="2800" b="1"/>
                <a:t>Data Collection &amp; Curation</a:t>
              </a:r>
            </a:p>
          </p:txBody>
        </p:sp>
        <p:grpSp>
          <p:nvGrpSpPr>
            <p:cNvPr id="6" name="Group 5">
              <a:extLst>
                <a:ext uri="{FF2B5EF4-FFF2-40B4-BE49-F238E27FC236}">
                  <a16:creationId xmlns:a16="http://schemas.microsoft.com/office/drawing/2014/main" id="{BF2105AB-4FD4-EE0A-250E-F9B1A18D611B}"/>
                </a:ext>
              </a:extLst>
            </p:cNvPr>
            <p:cNvGrpSpPr/>
            <p:nvPr/>
          </p:nvGrpSpPr>
          <p:grpSpPr>
            <a:xfrm>
              <a:off x="603113" y="1626243"/>
              <a:ext cx="3000712" cy="2356230"/>
              <a:chOff x="613662" y="1837263"/>
              <a:chExt cx="3000712" cy="2356230"/>
            </a:xfrm>
          </p:grpSpPr>
          <p:pic>
            <p:nvPicPr>
              <p:cNvPr id="26" name="Graphic 25" descr="Document with solid fill">
                <a:extLst>
                  <a:ext uri="{FF2B5EF4-FFF2-40B4-BE49-F238E27FC236}">
                    <a16:creationId xmlns:a16="http://schemas.microsoft.com/office/drawing/2014/main" id="{5354285D-9E97-1D2A-13C8-132254D40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662" y="1837263"/>
                <a:ext cx="1645920" cy="1645920"/>
              </a:xfrm>
              <a:prstGeom prst="rect">
                <a:avLst/>
              </a:prstGeom>
            </p:spPr>
          </p:pic>
          <p:pic>
            <p:nvPicPr>
              <p:cNvPr id="18" name="Graphic 17" descr="Filter with solid fill">
                <a:extLst>
                  <a:ext uri="{FF2B5EF4-FFF2-40B4-BE49-F238E27FC236}">
                    <a16:creationId xmlns:a16="http://schemas.microsoft.com/office/drawing/2014/main" id="{AE8CF828-E497-89E2-3F08-99EBF98B3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3927" y="2393046"/>
                <a:ext cx="1800447" cy="1800447"/>
              </a:xfrm>
              <a:prstGeom prst="rect">
                <a:avLst/>
              </a:prstGeom>
            </p:spPr>
          </p:pic>
        </p:grpSp>
      </p:grpSp>
      <p:sp>
        <p:nvSpPr>
          <p:cNvPr id="10" name="TextBox 9">
            <a:extLst>
              <a:ext uri="{FF2B5EF4-FFF2-40B4-BE49-F238E27FC236}">
                <a16:creationId xmlns:a16="http://schemas.microsoft.com/office/drawing/2014/main" id="{13365D5F-7BB2-9829-A1BB-AD1E554567E3}"/>
              </a:ext>
            </a:extLst>
          </p:cNvPr>
          <p:cNvSpPr txBox="1"/>
          <p:nvPr/>
        </p:nvSpPr>
        <p:spPr>
          <a:xfrm>
            <a:off x="8669881" y="3907909"/>
            <a:ext cx="2875635" cy="954107"/>
          </a:xfrm>
          <a:prstGeom prst="rect">
            <a:avLst/>
          </a:prstGeom>
          <a:noFill/>
        </p:spPr>
        <p:txBody>
          <a:bodyPr wrap="square">
            <a:spAutoFit/>
          </a:bodyPr>
          <a:lstStyle/>
          <a:p>
            <a:pPr marL="0" indent="0" algn="ctr">
              <a:spcBef>
                <a:spcPts val="0"/>
              </a:spcBef>
              <a:spcAft>
                <a:spcPts val="0"/>
              </a:spcAft>
              <a:buNone/>
            </a:pPr>
            <a:r>
              <a:rPr lang="en-US" sz="2800" b="1"/>
              <a:t>Correspondence Analysis</a:t>
            </a:r>
          </a:p>
        </p:txBody>
      </p:sp>
      <p:grpSp>
        <p:nvGrpSpPr>
          <p:cNvPr id="17" name="Group 16">
            <a:extLst>
              <a:ext uri="{FF2B5EF4-FFF2-40B4-BE49-F238E27FC236}">
                <a16:creationId xmlns:a16="http://schemas.microsoft.com/office/drawing/2014/main" id="{4359AC90-CD59-D24B-C844-0423E471512C}"/>
              </a:ext>
            </a:extLst>
          </p:cNvPr>
          <p:cNvGrpSpPr/>
          <p:nvPr/>
        </p:nvGrpSpPr>
        <p:grpSpPr>
          <a:xfrm>
            <a:off x="4733984" y="2017784"/>
            <a:ext cx="2743200" cy="3559708"/>
            <a:chOff x="4733984" y="2017784"/>
            <a:chExt cx="2743200" cy="3559708"/>
          </a:xfrm>
        </p:grpSpPr>
        <p:sp>
          <p:nvSpPr>
            <p:cNvPr id="16" name="Content Placeholder 2">
              <a:extLst>
                <a:ext uri="{FF2B5EF4-FFF2-40B4-BE49-F238E27FC236}">
                  <a16:creationId xmlns:a16="http://schemas.microsoft.com/office/drawing/2014/main" id="{17A26180-1D88-4F18-A2A1-1DDCACD2D9A7}"/>
                </a:ext>
              </a:extLst>
            </p:cNvPr>
            <p:cNvSpPr txBox="1">
              <a:spLocks/>
            </p:cNvSpPr>
            <p:nvPr/>
          </p:nvSpPr>
          <p:spPr>
            <a:xfrm>
              <a:off x="4733984" y="4917311"/>
              <a:ext cx="2743200" cy="660181"/>
            </a:xfrm>
            <a:prstGeom prst="rect">
              <a:avLst/>
            </a:prstGeom>
          </p:spPr>
          <p:txBody>
            <a:bodyPr vert="horz" wrap="square" lIns="0" tIns="0" rIns="0" bIns="0" rtlCol="0" anchor="t">
              <a:spAutoFit/>
            </a:bodyPr>
            <a:lstStyle>
              <a:lvl1pPr marL="180975" indent="-180975" algn="l" defTabSz="1219170" rtl="0" eaLnBrk="1" latinLnBrk="0" hangingPunct="1">
                <a:lnSpc>
                  <a:spcPct val="110000"/>
                </a:lnSpc>
                <a:spcBef>
                  <a:spcPts val="900"/>
                </a:spcBef>
                <a:spcAft>
                  <a:spcPts val="600"/>
                </a:spcAft>
                <a:buClr>
                  <a:schemeClr val="tx2"/>
                </a:buClr>
                <a:buSzPct val="100000"/>
                <a:buFont typeface="Arial" panose="020B0604020202020204" pitchFamily="34" charset="0"/>
                <a:buChar char="•"/>
                <a:tabLst/>
                <a:defRPr sz="2200" b="0" kern="1200">
                  <a:solidFill>
                    <a:schemeClr val="tx1"/>
                  </a:solidFill>
                  <a:latin typeface="+mj-lt"/>
                  <a:ea typeface="+mn-ea"/>
                  <a:cs typeface="+mn-cs"/>
                </a:defRPr>
              </a:lvl1pPr>
              <a:lvl2pPr marL="587375" indent="-227013" algn="l" defTabSz="1219170" rtl="0" eaLnBrk="1" latinLnBrk="0" hangingPunct="1">
                <a:lnSpc>
                  <a:spcPct val="110000"/>
                </a:lnSpc>
                <a:spcBef>
                  <a:spcPts val="300"/>
                </a:spcBef>
                <a:spcAft>
                  <a:spcPts val="400"/>
                </a:spcAft>
                <a:buClr>
                  <a:schemeClr val="accent1"/>
                </a:buClr>
                <a:buSzPct val="100000"/>
                <a:buFont typeface="System Font Regular"/>
                <a:buChar char="–"/>
                <a:tabLst/>
                <a:defRPr lang="en-US" sz="2200" b="0" kern="1200" dirty="0" smtClean="0">
                  <a:solidFill>
                    <a:schemeClr val="tx1"/>
                  </a:solidFill>
                  <a:latin typeface="+mj-lt"/>
                  <a:ea typeface="+mn-ea"/>
                  <a:cs typeface="+mn-cs"/>
                </a:defRPr>
              </a:lvl2pPr>
              <a:lvl3pPr marL="922338" indent="0" algn="l" defTabSz="1219170" rtl="0" eaLnBrk="1" latinLnBrk="0" hangingPunct="1">
                <a:lnSpc>
                  <a:spcPct val="110000"/>
                </a:lnSpc>
                <a:spcBef>
                  <a:spcPts val="400"/>
                </a:spcBef>
                <a:spcAft>
                  <a:spcPts val="600"/>
                </a:spcAft>
                <a:buClrTx/>
                <a:buSzPct val="100000"/>
                <a:buFont typeface="Arial" panose="020B0604020202020204" pitchFamily="34" charset="0"/>
                <a:buNone/>
                <a:tabLst/>
                <a:defRPr lang="en-US" sz="2200" i="1" kern="1200" dirty="0" smtClean="0">
                  <a:solidFill>
                    <a:schemeClr val="tx1"/>
                  </a:solidFill>
                  <a:latin typeface="+mj-lt"/>
                  <a:ea typeface="+mn-ea"/>
                  <a:cs typeface="+mn-cs"/>
                </a:defRPr>
              </a:lvl3pPr>
              <a:lvl4pPr marL="1603375" indent="-133350" algn="l" defTabSz="1219170" rtl="0" eaLnBrk="1" latinLnBrk="0" hangingPunct="1">
                <a:lnSpc>
                  <a:spcPct val="110000"/>
                </a:lnSpc>
                <a:spcBef>
                  <a:spcPts val="200"/>
                </a:spcBef>
                <a:spcAft>
                  <a:spcPts val="200"/>
                </a:spcAft>
                <a:buClrTx/>
                <a:buSzPct val="100000"/>
                <a:buFont typeface="Arial" panose="020B0604020202020204" pitchFamily="34" charset="0"/>
                <a:buChar char="◦"/>
                <a:tabLst/>
                <a:defRPr lang="en-US" sz="1800" kern="1200" baseline="0" dirty="0" smtClean="0">
                  <a:solidFill>
                    <a:schemeClr val="tx1"/>
                  </a:solidFill>
                  <a:latin typeface="+mj-lt"/>
                  <a:ea typeface="+mn-ea"/>
                  <a:cs typeface="+mn-cs"/>
                </a:defRPr>
              </a:lvl4pPr>
              <a:lvl5pPr marL="1778000" indent="0" algn="l" defTabSz="1064657" rtl="0" eaLnBrk="1" latinLnBrk="0" hangingPunct="1">
                <a:lnSpc>
                  <a:spcPct val="110000"/>
                </a:lnSpc>
                <a:spcBef>
                  <a:spcPts val="200"/>
                </a:spcBef>
                <a:spcAft>
                  <a:spcPts val="200"/>
                </a:spcAft>
                <a:buClrTx/>
                <a:buSzPct val="100000"/>
                <a:buFont typeface="Arial" panose="020B0604020202020204" pitchFamily="34" charset="0"/>
                <a:buNone/>
                <a:tabLst/>
                <a:defRPr lang="en-US" sz="1800" kern="1200" baseline="0" dirty="0" smtClean="0">
                  <a:solidFill>
                    <a:schemeClr val="tx1"/>
                  </a:solidFill>
                  <a:latin typeface="+mj-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indent="0" algn="ctr">
                <a:spcBef>
                  <a:spcPts val="0"/>
                </a:spcBef>
                <a:spcAft>
                  <a:spcPts val="0"/>
                </a:spcAft>
                <a:buNone/>
              </a:pPr>
              <a:r>
                <a:rPr lang="en-US" sz="2000" i="1"/>
                <a:t>2 reviewers</a:t>
              </a:r>
              <a:br>
                <a:rPr lang="en-US" sz="2000" i="1"/>
              </a:br>
              <a:r>
                <a:rPr lang="en-US" sz="2000" i="1"/>
                <a:t>1 arbiter</a:t>
              </a:r>
            </a:p>
          </p:txBody>
        </p:sp>
        <p:sp>
          <p:nvSpPr>
            <p:cNvPr id="8" name="TextBox 7">
              <a:extLst>
                <a:ext uri="{FF2B5EF4-FFF2-40B4-BE49-F238E27FC236}">
                  <a16:creationId xmlns:a16="http://schemas.microsoft.com/office/drawing/2014/main" id="{04F6A08F-7E98-1E8B-4E5C-292CEC5BCAB0}"/>
                </a:ext>
              </a:extLst>
            </p:cNvPr>
            <p:cNvSpPr txBox="1"/>
            <p:nvPr/>
          </p:nvSpPr>
          <p:spPr>
            <a:xfrm>
              <a:off x="5205361" y="3907909"/>
              <a:ext cx="1800447" cy="954107"/>
            </a:xfrm>
            <a:prstGeom prst="rect">
              <a:avLst/>
            </a:prstGeom>
            <a:noFill/>
          </p:spPr>
          <p:txBody>
            <a:bodyPr wrap="square">
              <a:spAutoFit/>
            </a:bodyPr>
            <a:lstStyle/>
            <a:p>
              <a:pPr marL="0" indent="0" algn="ctr">
                <a:spcBef>
                  <a:spcPts val="0"/>
                </a:spcBef>
                <a:spcAft>
                  <a:spcPts val="0"/>
                </a:spcAft>
                <a:buNone/>
              </a:pPr>
              <a:r>
                <a:rPr lang="en-US" sz="2800" b="1"/>
                <a:t>Data Extraction</a:t>
              </a:r>
            </a:p>
          </p:txBody>
        </p:sp>
        <p:pic>
          <p:nvPicPr>
            <p:cNvPr id="13" name="Graphic 12" descr="Transfer with solid fill">
              <a:extLst>
                <a:ext uri="{FF2B5EF4-FFF2-40B4-BE49-F238E27FC236}">
                  <a16:creationId xmlns:a16="http://schemas.microsoft.com/office/drawing/2014/main" id="{2920FAFE-8831-7668-9363-6399887C84F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36904" y="2017784"/>
              <a:ext cx="1737360" cy="1737360"/>
            </a:xfrm>
            <a:prstGeom prst="rect">
              <a:avLst/>
            </a:prstGeom>
          </p:spPr>
        </p:pic>
      </p:grpSp>
      <p:pic>
        <p:nvPicPr>
          <p:cNvPr id="14" name="Graphic 34" descr="Abacus outline">
            <a:extLst>
              <a:ext uri="{FF2B5EF4-FFF2-40B4-BE49-F238E27FC236}">
                <a16:creationId xmlns:a16="http://schemas.microsoft.com/office/drawing/2014/main" id="{39FA92E1-2BD8-D665-E482-24F9C7AD82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5258" y="2063504"/>
            <a:ext cx="1664880" cy="1645920"/>
          </a:xfrm>
          <a:prstGeom prst="rect">
            <a:avLst/>
          </a:prstGeom>
        </p:spPr>
      </p:pic>
    </p:spTree>
    <p:extLst>
      <p:ext uri="{BB962C8B-B14F-4D97-AF65-F5344CB8AC3E}">
        <p14:creationId xmlns:p14="http://schemas.microsoft.com/office/powerpoint/2010/main" val="38988526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p:txBody>
          <a:bodyPr/>
          <a:lstStyle/>
          <a:p>
            <a:r>
              <a:rPr lang="en-US" b="1" i="1"/>
              <a:t>Methods</a:t>
            </a:r>
            <a:r>
              <a:rPr lang="en-US" i="1"/>
              <a:t>:</a:t>
            </a:r>
            <a:r>
              <a:rPr lang="en-US"/>
              <a:t> Topics</a:t>
            </a:r>
          </a:p>
        </p:txBody>
      </p:sp>
      <p:sp>
        <p:nvSpPr>
          <p:cNvPr id="12" name="Content Placeholder 2">
            <a:extLst>
              <a:ext uri="{FF2B5EF4-FFF2-40B4-BE49-F238E27FC236}">
                <a16:creationId xmlns:a16="http://schemas.microsoft.com/office/drawing/2014/main" id="{3AFA39EF-D5B5-124C-B345-AFF4856606FD}"/>
              </a:ext>
            </a:extLst>
          </p:cNvPr>
          <p:cNvSpPr>
            <a:spLocks noGrp="1"/>
          </p:cNvSpPr>
          <p:nvPr>
            <p:ph idx="1"/>
          </p:nvPr>
        </p:nvSpPr>
        <p:spPr>
          <a:xfrm>
            <a:off x="-202862" y="3967199"/>
            <a:ext cx="3431814" cy="943804"/>
          </a:xfrm>
        </p:spPr>
        <p:txBody>
          <a:bodyPr anchor="t"/>
          <a:lstStyle/>
          <a:p>
            <a:pPr marL="0" indent="0" algn="ctr">
              <a:buNone/>
            </a:pPr>
            <a:r>
              <a:rPr lang="en-US" sz="2400" b="1"/>
              <a:t>RADx-UP </a:t>
            </a:r>
            <a:br>
              <a:rPr lang="en-US" sz="2400" b="1"/>
            </a:br>
            <a:r>
              <a:rPr lang="en-US" sz="2400" b="1"/>
              <a:t>Publication</a:t>
            </a:r>
          </a:p>
        </p:txBody>
      </p:sp>
      <p:grpSp>
        <p:nvGrpSpPr>
          <p:cNvPr id="4" name="Group 3">
            <a:extLst>
              <a:ext uri="{FF2B5EF4-FFF2-40B4-BE49-F238E27FC236}">
                <a16:creationId xmlns:a16="http://schemas.microsoft.com/office/drawing/2014/main" id="{ED8F113B-40F8-B887-4CF0-06D3C04A728B}"/>
              </a:ext>
            </a:extLst>
          </p:cNvPr>
          <p:cNvGrpSpPr/>
          <p:nvPr/>
        </p:nvGrpSpPr>
        <p:grpSpPr>
          <a:xfrm>
            <a:off x="3739054" y="1325743"/>
            <a:ext cx="5793969" cy="914400"/>
            <a:chOff x="4112034" y="1325743"/>
            <a:chExt cx="5793969" cy="914400"/>
          </a:xfrm>
        </p:grpSpPr>
        <p:sp>
          <p:nvSpPr>
            <p:cNvPr id="16" name="TextBox 15">
              <a:extLst>
                <a:ext uri="{FF2B5EF4-FFF2-40B4-BE49-F238E27FC236}">
                  <a16:creationId xmlns:a16="http://schemas.microsoft.com/office/drawing/2014/main" id="{E4C709D1-0AC9-0B42-BBB2-ECF43FDEBD8C}"/>
                </a:ext>
              </a:extLst>
            </p:cNvPr>
            <p:cNvSpPr txBox="1"/>
            <p:nvPr/>
          </p:nvSpPr>
          <p:spPr>
            <a:xfrm>
              <a:off x="5405882" y="1644444"/>
              <a:ext cx="4500121" cy="276999"/>
            </a:xfrm>
            <a:prstGeom prst="rect">
              <a:avLst/>
            </a:prstGeom>
            <a:noFill/>
          </p:spPr>
          <p:txBody>
            <a:bodyPr vert="horz" wrap="square" lIns="0" tIns="0" rIns="0" bIns="0" rtlCol="0">
              <a:spAutoFit/>
            </a:bodyPr>
            <a:lstStyle/>
            <a:p>
              <a:pPr>
                <a:spcBef>
                  <a:spcPts val="200"/>
                </a:spcBef>
                <a:buSzPct val="100000"/>
              </a:pPr>
              <a:r>
                <a:rPr lang="en-US" dirty="0"/>
                <a:t>Study Target Population(s) (n=9 topics) </a:t>
              </a:r>
            </a:p>
          </p:txBody>
        </p:sp>
        <p:pic>
          <p:nvPicPr>
            <p:cNvPr id="15" name="Graphic 14" descr="Universal access with solid fill">
              <a:extLst>
                <a:ext uri="{FF2B5EF4-FFF2-40B4-BE49-F238E27FC236}">
                  <a16:creationId xmlns:a16="http://schemas.microsoft.com/office/drawing/2014/main" id="{EEA249E0-E7C5-934E-A0C1-F21799BE7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2034" y="1325743"/>
              <a:ext cx="914400" cy="914400"/>
            </a:xfrm>
            <a:prstGeom prst="rect">
              <a:avLst/>
            </a:prstGeom>
          </p:spPr>
        </p:pic>
      </p:grpSp>
      <p:grpSp>
        <p:nvGrpSpPr>
          <p:cNvPr id="6" name="Group 5">
            <a:extLst>
              <a:ext uri="{FF2B5EF4-FFF2-40B4-BE49-F238E27FC236}">
                <a16:creationId xmlns:a16="http://schemas.microsoft.com/office/drawing/2014/main" id="{04A4E49A-56CD-2538-FE97-D7D6761FB975}"/>
              </a:ext>
            </a:extLst>
          </p:cNvPr>
          <p:cNvGrpSpPr/>
          <p:nvPr/>
        </p:nvGrpSpPr>
        <p:grpSpPr>
          <a:xfrm>
            <a:off x="3739054" y="4528693"/>
            <a:ext cx="4558571" cy="914400"/>
            <a:chOff x="4112034" y="2329193"/>
            <a:chExt cx="4558571" cy="914400"/>
          </a:xfrm>
        </p:grpSpPr>
        <p:sp>
          <p:nvSpPr>
            <p:cNvPr id="17" name="TextBox 16">
              <a:extLst>
                <a:ext uri="{FF2B5EF4-FFF2-40B4-BE49-F238E27FC236}">
                  <a16:creationId xmlns:a16="http://schemas.microsoft.com/office/drawing/2014/main" id="{0A23EBA5-258B-5F4E-B2C3-75B37FD4E19E}"/>
                </a:ext>
              </a:extLst>
            </p:cNvPr>
            <p:cNvSpPr txBox="1"/>
            <p:nvPr/>
          </p:nvSpPr>
          <p:spPr>
            <a:xfrm>
              <a:off x="5405883" y="2647894"/>
              <a:ext cx="3264722" cy="276999"/>
            </a:xfrm>
            <a:prstGeom prst="rect">
              <a:avLst/>
            </a:prstGeom>
            <a:noFill/>
          </p:spPr>
          <p:txBody>
            <a:bodyPr vert="horz" wrap="square" lIns="0" tIns="0" rIns="0" bIns="0" rtlCol="0">
              <a:spAutoFit/>
            </a:bodyPr>
            <a:lstStyle/>
            <a:p>
              <a:pPr>
                <a:spcBef>
                  <a:spcPts val="200"/>
                </a:spcBef>
                <a:buSzPct val="100000"/>
              </a:pPr>
              <a:r>
                <a:rPr lang="en-US" dirty="0"/>
                <a:t>Study Design (n=6 topics)</a:t>
              </a:r>
            </a:p>
          </p:txBody>
        </p:sp>
        <p:pic>
          <p:nvPicPr>
            <p:cNvPr id="21" name="Graphic 20" descr="Magnifying glass with solid fill">
              <a:extLst>
                <a:ext uri="{FF2B5EF4-FFF2-40B4-BE49-F238E27FC236}">
                  <a16:creationId xmlns:a16="http://schemas.microsoft.com/office/drawing/2014/main" id="{C94D2C1F-A656-3743-AF14-F4773454D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2034" y="2329193"/>
              <a:ext cx="914400" cy="914400"/>
            </a:xfrm>
            <a:prstGeom prst="rect">
              <a:avLst/>
            </a:prstGeom>
          </p:spPr>
        </p:pic>
      </p:grpSp>
      <p:grpSp>
        <p:nvGrpSpPr>
          <p:cNvPr id="8" name="Group 7">
            <a:extLst>
              <a:ext uri="{FF2B5EF4-FFF2-40B4-BE49-F238E27FC236}">
                <a16:creationId xmlns:a16="http://schemas.microsoft.com/office/drawing/2014/main" id="{73E70FB5-6448-4167-139B-D2507499F433}"/>
              </a:ext>
            </a:extLst>
          </p:cNvPr>
          <p:cNvGrpSpPr/>
          <p:nvPr/>
        </p:nvGrpSpPr>
        <p:grpSpPr>
          <a:xfrm>
            <a:off x="3739054" y="2393393"/>
            <a:ext cx="4291254" cy="914400"/>
            <a:chOff x="4112034" y="3403533"/>
            <a:chExt cx="4291254" cy="914400"/>
          </a:xfrm>
        </p:grpSpPr>
        <p:sp>
          <p:nvSpPr>
            <p:cNvPr id="18" name="TextBox 17">
              <a:extLst>
                <a:ext uri="{FF2B5EF4-FFF2-40B4-BE49-F238E27FC236}">
                  <a16:creationId xmlns:a16="http://schemas.microsoft.com/office/drawing/2014/main" id="{CE9DB46C-96A3-8448-A2DA-DB92B1909CEC}"/>
                </a:ext>
              </a:extLst>
            </p:cNvPr>
            <p:cNvSpPr txBox="1"/>
            <p:nvPr/>
          </p:nvSpPr>
          <p:spPr>
            <a:xfrm>
              <a:off x="5405882" y="3722234"/>
              <a:ext cx="2997406" cy="276999"/>
            </a:xfrm>
            <a:prstGeom prst="rect">
              <a:avLst/>
            </a:prstGeom>
            <a:noFill/>
          </p:spPr>
          <p:txBody>
            <a:bodyPr vert="horz" wrap="square" lIns="0" tIns="0" rIns="0" bIns="0" rtlCol="0">
              <a:spAutoFit/>
            </a:bodyPr>
            <a:lstStyle/>
            <a:p>
              <a:pPr>
                <a:spcBef>
                  <a:spcPts val="200"/>
                </a:spcBef>
                <a:buSzPct val="100000"/>
              </a:pPr>
              <a:r>
                <a:rPr lang="en-US" dirty="0"/>
                <a:t>Study Setting (n=7 topics)</a:t>
              </a:r>
            </a:p>
          </p:txBody>
        </p:sp>
        <p:pic>
          <p:nvPicPr>
            <p:cNvPr id="23" name="Graphic 22" descr="Hospital with solid fill">
              <a:extLst>
                <a:ext uri="{FF2B5EF4-FFF2-40B4-BE49-F238E27FC236}">
                  <a16:creationId xmlns:a16="http://schemas.microsoft.com/office/drawing/2014/main" id="{8077E8BB-6B6E-FE4F-BABC-F28DF5DD73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2034" y="3403533"/>
              <a:ext cx="914400" cy="914400"/>
            </a:xfrm>
            <a:prstGeom prst="rect">
              <a:avLst/>
            </a:prstGeom>
          </p:spPr>
        </p:pic>
      </p:grpSp>
      <p:pic>
        <p:nvPicPr>
          <p:cNvPr id="25" name="Graphic 24" descr="Storytelling with solid fill">
            <a:extLst>
              <a:ext uri="{FF2B5EF4-FFF2-40B4-BE49-F238E27FC236}">
                <a16:creationId xmlns:a16="http://schemas.microsoft.com/office/drawing/2014/main" id="{F551D87C-CB3D-B548-9E07-34A4383BBC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245" y="2786393"/>
            <a:ext cx="1371600" cy="1371600"/>
          </a:xfrm>
          <a:prstGeom prst="rect">
            <a:avLst/>
          </a:prstGeom>
        </p:spPr>
      </p:pic>
      <p:grpSp>
        <p:nvGrpSpPr>
          <p:cNvPr id="9" name="Group 8">
            <a:extLst>
              <a:ext uri="{FF2B5EF4-FFF2-40B4-BE49-F238E27FC236}">
                <a16:creationId xmlns:a16="http://schemas.microsoft.com/office/drawing/2014/main" id="{802D2B5C-7B9C-B420-E3D5-F07A14617DED}"/>
              </a:ext>
            </a:extLst>
          </p:cNvPr>
          <p:cNvGrpSpPr/>
          <p:nvPr/>
        </p:nvGrpSpPr>
        <p:grpSpPr>
          <a:xfrm>
            <a:off x="3739054" y="3461043"/>
            <a:ext cx="4558572" cy="914400"/>
            <a:chOff x="4112034" y="4477873"/>
            <a:chExt cx="4558572" cy="914400"/>
          </a:xfrm>
        </p:grpSpPr>
        <p:sp>
          <p:nvSpPr>
            <p:cNvPr id="13" name="TextBox 12">
              <a:extLst>
                <a:ext uri="{FF2B5EF4-FFF2-40B4-BE49-F238E27FC236}">
                  <a16:creationId xmlns:a16="http://schemas.microsoft.com/office/drawing/2014/main" id="{9F22CC3D-86D2-478B-940E-B1C5FD610E66}"/>
                </a:ext>
              </a:extLst>
            </p:cNvPr>
            <p:cNvSpPr txBox="1"/>
            <p:nvPr/>
          </p:nvSpPr>
          <p:spPr>
            <a:xfrm>
              <a:off x="5405883" y="4658074"/>
              <a:ext cx="3264723" cy="553998"/>
            </a:xfrm>
            <a:prstGeom prst="rect">
              <a:avLst/>
            </a:prstGeom>
            <a:noFill/>
          </p:spPr>
          <p:txBody>
            <a:bodyPr vert="horz" wrap="square" lIns="0" tIns="0" rIns="0" bIns="0" rtlCol="0">
              <a:spAutoFit/>
            </a:bodyPr>
            <a:lstStyle/>
            <a:p>
              <a:pPr>
                <a:spcBef>
                  <a:spcPts val="200"/>
                </a:spcBef>
                <a:buSzPct val="100000"/>
              </a:pPr>
              <a:r>
                <a:rPr lang="en-US" dirty="0"/>
                <a:t>Urban/Rural Classification &amp; Geographic Area (n=2 topics)</a:t>
              </a:r>
            </a:p>
          </p:txBody>
        </p:sp>
        <p:pic>
          <p:nvPicPr>
            <p:cNvPr id="5" name="Graphic 4" descr="Globe outline">
              <a:extLst>
                <a:ext uri="{FF2B5EF4-FFF2-40B4-BE49-F238E27FC236}">
                  <a16:creationId xmlns:a16="http://schemas.microsoft.com/office/drawing/2014/main" id="{63D796D0-2255-4849-857C-C7B97FFF2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2034" y="4477873"/>
              <a:ext cx="914400" cy="914400"/>
            </a:xfrm>
            <a:prstGeom prst="rect">
              <a:avLst/>
            </a:prstGeom>
          </p:spPr>
        </p:pic>
      </p:grpSp>
      <p:grpSp>
        <p:nvGrpSpPr>
          <p:cNvPr id="10" name="Group 9">
            <a:extLst>
              <a:ext uri="{FF2B5EF4-FFF2-40B4-BE49-F238E27FC236}">
                <a16:creationId xmlns:a16="http://schemas.microsoft.com/office/drawing/2014/main" id="{C2394CF3-C797-BF09-47AC-A71A7CD09710}"/>
              </a:ext>
            </a:extLst>
          </p:cNvPr>
          <p:cNvGrpSpPr/>
          <p:nvPr/>
        </p:nvGrpSpPr>
        <p:grpSpPr>
          <a:xfrm>
            <a:off x="3588037" y="5395816"/>
            <a:ext cx="6301920" cy="1216435"/>
            <a:chOff x="3961017" y="5596343"/>
            <a:chExt cx="6301920" cy="1216435"/>
          </a:xfrm>
        </p:grpSpPr>
        <p:sp>
          <p:nvSpPr>
            <p:cNvPr id="19" name="TextBox 18">
              <a:extLst>
                <a:ext uri="{FF2B5EF4-FFF2-40B4-BE49-F238E27FC236}">
                  <a16:creationId xmlns:a16="http://schemas.microsoft.com/office/drawing/2014/main" id="{ABDD46B4-C1D0-1447-85B5-C49EF59D47F5}"/>
                </a:ext>
              </a:extLst>
            </p:cNvPr>
            <p:cNvSpPr txBox="1"/>
            <p:nvPr/>
          </p:nvSpPr>
          <p:spPr>
            <a:xfrm>
              <a:off x="5405883" y="5927561"/>
              <a:ext cx="4857054" cy="553998"/>
            </a:xfrm>
            <a:prstGeom prst="rect">
              <a:avLst/>
            </a:prstGeom>
            <a:noFill/>
          </p:spPr>
          <p:txBody>
            <a:bodyPr vert="horz" wrap="square" lIns="0" tIns="0" rIns="0" bIns="0" rtlCol="0">
              <a:spAutoFit/>
            </a:bodyPr>
            <a:lstStyle/>
            <a:p>
              <a:pPr>
                <a:spcBef>
                  <a:spcPts val="200"/>
                </a:spcBef>
                <a:buSzPct val="100000"/>
              </a:pPr>
              <a:r>
                <a:rPr lang="en-US" dirty="0"/>
                <a:t>Testing and Vaccine (n=17 topics)</a:t>
              </a:r>
              <a:br>
                <a:rPr lang="en-US" dirty="0"/>
              </a:br>
              <a:r>
                <a:rPr lang="en-US" dirty="0"/>
                <a:t>(Technology, Effectiveness,  Psychosocial Factors)</a:t>
              </a:r>
            </a:p>
          </p:txBody>
        </p:sp>
        <p:pic>
          <p:nvPicPr>
            <p:cNvPr id="7" name="Graphic 6" descr="Four test tubes in a row, partly filled with liquid">
              <a:extLst>
                <a:ext uri="{FF2B5EF4-FFF2-40B4-BE49-F238E27FC236}">
                  <a16:creationId xmlns:a16="http://schemas.microsoft.com/office/drawing/2014/main" id="{C4E44B06-ACC7-41F7-ADDF-13857AD6E3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1017" y="5596343"/>
              <a:ext cx="1216435" cy="1216435"/>
            </a:xfrm>
            <a:prstGeom prst="rect">
              <a:avLst/>
            </a:prstGeom>
          </p:spPr>
        </p:pic>
      </p:grpSp>
      <p:sp>
        <p:nvSpPr>
          <p:cNvPr id="3" name="Left Brace 2">
            <a:extLst>
              <a:ext uri="{FF2B5EF4-FFF2-40B4-BE49-F238E27FC236}">
                <a16:creationId xmlns:a16="http://schemas.microsoft.com/office/drawing/2014/main" id="{030FC597-C843-7FAA-D8EB-160B375B0A1C}"/>
              </a:ext>
            </a:extLst>
          </p:cNvPr>
          <p:cNvSpPr/>
          <p:nvPr/>
        </p:nvSpPr>
        <p:spPr>
          <a:xfrm>
            <a:off x="2658976" y="1581093"/>
            <a:ext cx="857039" cy="4879865"/>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55665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FFD4F-EFD2-1B49-87AF-D053268678C2}"/>
              </a:ext>
            </a:extLst>
          </p:cNvPr>
          <p:cNvSpPr txBox="1"/>
          <p:nvPr/>
        </p:nvSpPr>
        <p:spPr>
          <a:xfrm>
            <a:off x="1939638" y="2151727"/>
            <a:ext cx="8312727" cy="2554545"/>
          </a:xfrm>
          <a:prstGeom prst="rect">
            <a:avLst/>
          </a:prstGeom>
          <a:noFill/>
        </p:spPr>
        <p:txBody>
          <a:bodyPr wrap="square">
            <a:spAutoFit/>
          </a:bodyPr>
          <a:lstStyle/>
          <a:p>
            <a:pPr algn="ctr"/>
            <a:r>
              <a:rPr lang="en-US" sz="8000" b="1">
                <a:solidFill>
                  <a:schemeClr val="tx2"/>
                </a:solidFill>
                <a:latin typeface="+mj-lt"/>
                <a:ea typeface="Open Sans"/>
                <a:cs typeface="Open Sans"/>
              </a:rPr>
              <a:t>Contents of Scientific Output</a:t>
            </a:r>
          </a:p>
        </p:txBody>
      </p:sp>
    </p:spTree>
    <p:extLst>
      <p:ext uri="{BB962C8B-B14F-4D97-AF65-F5344CB8AC3E}">
        <p14:creationId xmlns:p14="http://schemas.microsoft.com/office/powerpoint/2010/main" val="4072369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a:xfrm>
            <a:off x="186251" y="1"/>
            <a:ext cx="11648708" cy="1210958"/>
          </a:xfrm>
        </p:spPr>
        <p:txBody>
          <a:bodyPr/>
          <a:lstStyle/>
          <a:p>
            <a:r>
              <a:rPr lang="en-US" b="1" i="1"/>
              <a:t>Results</a:t>
            </a:r>
            <a:r>
              <a:rPr lang="en-US" i="1"/>
              <a:t>: </a:t>
            </a:r>
            <a:r>
              <a:rPr lang="en-US"/>
              <a:t>Fig.  Topic Prevalence: RADx-UP Projects' Priority Populations </a:t>
            </a:r>
          </a:p>
        </p:txBody>
      </p:sp>
      <p:graphicFrame>
        <p:nvGraphicFramePr>
          <p:cNvPr id="4" name="Chart 3">
            <a:extLst>
              <a:ext uri="{FF2B5EF4-FFF2-40B4-BE49-F238E27FC236}">
                <a16:creationId xmlns:a16="http://schemas.microsoft.com/office/drawing/2014/main" id="{AE824CE5-2CED-4B44-249C-0888719CD411}"/>
              </a:ext>
            </a:extLst>
          </p:cNvPr>
          <p:cNvGraphicFramePr>
            <a:graphicFrameLocks/>
          </p:cNvGraphicFramePr>
          <p:nvPr>
            <p:extLst>
              <p:ext uri="{D42A27DB-BD31-4B8C-83A1-F6EECF244321}">
                <p14:modId xmlns:p14="http://schemas.microsoft.com/office/powerpoint/2010/main" val="3137721925"/>
              </p:ext>
            </p:extLst>
          </p:nvPr>
        </p:nvGraphicFramePr>
        <p:xfrm>
          <a:off x="672354" y="1210959"/>
          <a:ext cx="9144000" cy="51206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3869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p:txBody>
          <a:bodyPr/>
          <a:lstStyle/>
          <a:p>
            <a:br>
              <a:rPr lang="en-US"/>
            </a:br>
            <a:r>
              <a:rPr lang="en-US" b="1" i="1">
                <a:ea typeface="+mj-lt"/>
                <a:cs typeface="+mj-lt"/>
              </a:rPr>
              <a:t>Results</a:t>
            </a:r>
            <a:r>
              <a:rPr lang="en-US" i="1">
                <a:ea typeface="+mj-lt"/>
                <a:cs typeface="+mj-lt"/>
              </a:rPr>
              <a:t>:</a:t>
            </a:r>
            <a:r>
              <a:rPr lang="en-US">
                <a:ea typeface="+mj-lt"/>
                <a:cs typeface="+mj-lt"/>
              </a:rPr>
              <a:t> Fig. 1 : Target</a:t>
            </a:r>
            <a:r>
              <a:rPr lang="en-US"/>
              <a:t> Population(s)</a:t>
            </a:r>
          </a:p>
        </p:txBody>
      </p:sp>
      <p:graphicFrame>
        <p:nvGraphicFramePr>
          <p:cNvPr id="4" name="Chart 3">
            <a:extLst>
              <a:ext uri="{FF2B5EF4-FFF2-40B4-BE49-F238E27FC236}">
                <a16:creationId xmlns:a16="http://schemas.microsoft.com/office/drawing/2014/main" id="{66018A8A-0D09-6B0C-8E1D-202CA4F4CD58}"/>
              </a:ext>
            </a:extLst>
          </p:cNvPr>
          <p:cNvGraphicFramePr>
            <a:graphicFrameLocks/>
          </p:cNvGraphicFramePr>
          <p:nvPr>
            <p:extLst>
              <p:ext uri="{D42A27DB-BD31-4B8C-83A1-F6EECF244321}">
                <p14:modId xmlns:p14="http://schemas.microsoft.com/office/powerpoint/2010/main" val="3914074839"/>
              </p:ext>
            </p:extLst>
          </p:nvPr>
        </p:nvGraphicFramePr>
        <p:xfrm>
          <a:off x="0" y="1210959"/>
          <a:ext cx="6996223" cy="56470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2FE58271-C75D-0AC0-8060-C34351589BD2}"/>
              </a:ext>
            </a:extLst>
          </p:cNvPr>
          <p:cNvGraphicFramePr>
            <a:graphicFrameLocks/>
          </p:cNvGraphicFramePr>
          <p:nvPr>
            <p:extLst>
              <p:ext uri="{D42A27DB-BD31-4B8C-83A1-F6EECF244321}">
                <p14:modId xmlns:p14="http://schemas.microsoft.com/office/powerpoint/2010/main" val="2204291388"/>
              </p:ext>
            </p:extLst>
          </p:nvPr>
        </p:nvGraphicFramePr>
        <p:xfrm>
          <a:off x="7198241" y="1634889"/>
          <a:ext cx="4993755" cy="4829706"/>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a:extLst>
              <a:ext uri="{FF2B5EF4-FFF2-40B4-BE49-F238E27FC236}">
                <a16:creationId xmlns:a16="http://schemas.microsoft.com/office/drawing/2014/main" id="{E02A3B70-E3E8-51EC-164E-97E2E31FC961}"/>
              </a:ext>
            </a:extLst>
          </p:cNvPr>
          <p:cNvCxnSpPr/>
          <p:nvPr/>
        </p:nvCxnSpPr>
        <p:spPr>
          <a:xfrm>
            <a:off x="7198241" y="1456660"/>
            <a:ext cx="0" cy="50079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Graphic 2" descr="Universal access with solid fill">
            <a:extLst>
              <a:ext uri="{FF2B5EF4-FFF2-40B4-BE49-F238E27FC236}">
                <a16:creationId xmlns:a16="http://schemas.microsoft.com/office/drawing/2014/main" id="{84E7BAFE-78E8-94D7-C27C-88E8353CD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316" y="419410"/>
            <a:ext cx="914400" cy="914400"/>
          </a:xfrm>
          <a:prstGeom prst="rect">
            <a:avLst/>
          </a:prstGeom>
        </p:spPr>
      </p:pic>
    </p:spTree>
    <p:extLst>
      <p:ext uri="{BB962C8B-B14F-4D97-AF65-F5344CB8AC3E}">
        <p14:creationId xmlns:p14="http://schemas.microsoft.com/office/powerpoint/2010/main" val="3739211464"/>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4A93-8F67-3348-BA6D-6A0A24BE4974}"/>
              </a:ext>
            </a:extLst>
          </p:cNvPr>
          <p:cNvSpPr>
            <a:spLocks noGrp="1"/>
          </p:cNvSpPr>
          <p:nvPr>
            <p:ph type="title"/>
          </p:nvPr>
        </p:nvSpPr>
        <p:spPr/>
        <p:txBody>
          <a:bodyPr/>
          <a:lstStyle/>
          <a:p>
            <a:r>
              <a:rPr lang="en-US" b="1" i="1"/>
              <a:t>Results:</a:t>
            </a:r>
            <a:r>
              <a:rPr lang="en-US" i="1"/>
              <a:t> </a:t>
            </a:r>
            <a:r>
              <a:rPr lang="en-US"/>
              <a:t>Fig. 2: Study Setting(s)</a:t>
            </a:r>
          </a:p>
        </p:txBody>
      </p:sp>
      <p:graphicFrame>
        <p:nvGraphicFramePr>
          <p:cNvPr id="3" name="Chart 2">
            <a:extLst>
              <a:ext uri="{FF2B5EF4-FFF2-40B4-BE49-F238E27FC236}">
                <a16:creationId xmlns:a16="http://schemas.microsoft.com/office/drawing/2014/main" id="{A0C75F7D-E49D-9FBB-DD3F-244F43DF86E5}"/>
              </a:ext>
            </a:extLst>
          </p:cNvPr>
          <p:cNvGraphicFramePr>
            <a:graphicFrameLocks/>
          </p:cNvGraphicFramePr>
          <p:nvPr>
            <p:extLst>
              <p:ext uri="{D42A27DB-BD31-4B8C-83A1-F6EECF244321}">
                <p14:modId xmlns:p14="http://schemas.microsoft.com/office/powerpoint/2010/main" val="1648759259"/>
              </p:ext>
            </p:extLst>
          </p:nvPr>
        </p:nvGraphicFramePr>
        <p:xfrm>
          <a:off x="672354" y="1210959"/>
          <a:ext cx="9144000" cy="5120640"/>
        </p:xfrm>
        <a:graphic>
          <a:graphicData uri="http://schemas.openxmlformats.org/drawingml/2006/chart">
            <c:chart xmlns:c="http://schemas.openxmlformats.org/drawingml/2006/chart" xmlns:r="http://schemas.openxmlformats.org/officeDocument/2006/relationships" r:id="rId3"/>
          </a:graphicData>
        </a:graphic>
      </p:graphicFrame>
      <p:pic>
        <p:nvPicPr>
          <p:cNvPr id="4" name="Graphic 3" descr="Hospital with solid fill">
            <a:extLst>
              <a:ext uri="{FF2B5EF4-FFF2-40B4-BE49-F238E27FC236}">
                <a16:creationId xmlns:a16="http://schemas.microsoft.com/office/drawing/2014/main" id="{932770B4-D13B-47FA-66DD-1EDC39BF9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146" y="296559"/>
            <a:ext cx="914400" cy="914400"/>
          </a:xfrm>
          <a:prstGeom prst="rect">
            <a:avLst/>
          </a:prstGeom>
        </p:spPr>
      </p:pic>
    </p:spTree>
    <p:extLst>
      <p:ext uri="{BB962C8B-B14F-4D97-AF65-F5344CB8AC3E}">
        <p14:creationId xmlns:p14="http://schemas.microsoft.com/office/powerpoint/2010/main" val="38874094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5N4SEoXjPTbimCfMYyOz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Y5N4SEoXjPTbimCfMYyOzg"/>
</p:tagLst>
</file>

<file path=ppt/theme/theme1.xml><?xml version="1.0" encoding="utf-8"?>
<a:theme xmlns:a="http://schemas.openxmlformats.org/drawingml/2006/main" name="radx-up">
  <a:themeElements>
    <a:clrScheme name="RADx-UP 2">
      <a:dk1>
        <a:srgbClr val="464C57"/>
      </a:dk1>
      <a:lt1>
        <a:srgbClr val="FFFFFF"/>
      </a:lt1>
      <a:dk2>
        <a:srgbClr val="00539B"/>
      </a:dk2>
      <a:lt2>
        <a:srgbClr val="E5DDE2"/>
      </a:lt2>
      <a:accent1>
        <a:srgbClr val="4B9CD3"/>
      </a:accent1>
      <a:accent2>
        <a:srgbClr val="14A9A9"/>
      </a:accent2>
      <a:accent3>
        <a:srgbClr val="9DC858"/>
      </a:accent3>
      <a:accent4>
        <a:srgbClr val="CD3B44"/>
      </a:accent4>
      <a:accent5>
        <a:srgbClr val="F57F15"/>
      </a:accent5>
      <a:accent6>
        <a:srgbClr val="510C5D"/>
      </a:accent6>
      <a:hlink>
        <a:srgbClr val="00539B"/>
      </a:hlink>
      <a:folHlink>
        <a:srgbClr val="14A9A9"/>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radx-up_template_26apr2021.pptx" id="{9BD22C77-E1AF-BE4E-B0A8-B35FE5736404}" vid="{6ABBCF82-F5AC-1A48-BD09-237FF32A4A38}"/>
    </a:ext>
  </a:extLst>
</a:theme>
</file>

<file path=ppt/theme/theme2.xml><?xml version="1.0" encoding="utf-8"?>
<a:theme xmlns:a="http://schemas.openxmlformats.org/drawingml/2006/main" name="Say Yes!">
  <a:themeElements>
    <a:clrScheme name="Custom 147">
      <a:dk1>
        <a:srgbClr val="474B56"/>
      </a:dk1>
      <a:lt1>
        <a:srgbClr val="FFFFFF"/>
      </a:lt1>
      <a:dk2>
        <a:srgbClr val="02529A"/>
      </a:dk2>
      <a:lt2>
        <a:srgbClr val="E4E5E4"/>
      </a:lt2>
      <a:accent1>
        <a:srgbClr val="59A5D6"/>
      </a:accent1>
      <a:accent2>
        <a:srgbClr val="1CAAA2"/>
      </a:accent2>
      <a:accent3>
        <a:srgbClr val="98C649"/>
      </a:accent3>
      <a:accent4>
        <a:srgbClr val="E0594A"/>
      </a:accent4>
      <a:accent5>
        <a:srgbClr val="E98B4B"/>
      </a:accent5>
      <a:accent6>
        <a:srgbClr val="613571"/>
      </a:accent6>
      <a:hlink>
        <a:srgbClr val="025299"/>
      </a:hlink>
      <a:folHlink>
        <a:srgbClr val="329897"/>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5" id="{21219445-7334-4AA3-9246-0115222D80DA}" vid="{F469ED6C-1D06-4A16-8A79-F12014AA15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80A72F950AB44BBD3F7B6758C7B51D" ma:contentTypeVersion="14" ma:contentTypeDescription="Create a new document." ma:contentTypeScope="" ma:versionID="58fafadf656f7b73ef71ea4325a3b9c1">
  <xsd:schema xmlns:xsd="http://www.w3.org/2001/XMLSchema" xmlns:xs="http://www.w3.org/2001/XMLSchema" xmlns:p="http://schemas.microsoft.com/office/2006/metadata/properties" xmlns:ns2="57a8e7ef-4f20-414a-a2d4-5a9bd8d86111" xmlns:ns3="e5c03532-ca69-4eca-baa0-f6c5bcd6c094" targetNamespace="http://schemas.microsoft.com/office/2006/metadata/properties" ma:root="true" ma:fieldsID="c4919d2728eaf67ab85df985651c7239" ns2:_="" ns3:_="">
    <xsd:import namespace="57a8e7ef-4f20-414a-a2d4-5a9bd8d86111"/>
    <xsd:import namespace="e5c03532-ca69-4eca-baa0-f6c5bcd6c0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a8e7ef-4f20-414a-a2d4-5a9bd8d861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3fdc6da-32ca-4a2b-983e-32d6a4a8ae6b"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c03532-ca69-4eca-baa0-f6c5bcd6c0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e46fe667-5ad7-4c80-8435-e7731efdc19b}" ma:internalName="TaxCatchAll" ma:showField="CatchAllData" ma:web="e5c03532-ca69-4eca-baa0-f6c5bcd6c0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5c03532-ca69-4eca-baa0-f6c5bcd6c094" xsi:nil="true"/>
    <lcf76f155ced4ddcb4097134ff3c332f xmlns="57a8e7ef-4f20-414a-a2d4-5a9bd8d86111">
      <Terms xmlns="http://schemas.microsoft.com/office/infopath/2007/PartnerControls"/>
    </lcf76f155ced4ddcb4097134ff3c332f>
    <SharedWithUsers xmlns="e5c03532-ca69-4eca-baa0-f6c5bcd6c094">
      <UserInfo>
        <DisplayName>Kaz, Lia Elizabeth Barbezat</DisplayName>
        <AccountId>41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5A70C-CA7B-4A03-8968-4DAEEDE5D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a8e7ef-4f20-414a-a2d4-5a9bd8d86111"/>
    <ds:schemaRef ds:uri="e5c03532-ca69-4eca-baa0-f6c5bcd6c0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D14F31-6CDB-47A6-9DCA-6B9996AD95A8}">
  <ds:schemaRefs>
    <ds:schemaRef ds:uri="57a8e7ef-4f20-414a-a2d4-5a9bd8d86111"/>
    <ds:schemaRef ds:uri="e5c03532-ca69-4eca-baa0-f6c5bcd6c0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385CCAF-AB44-4F48-B2F8-7E41BD2342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RADx-UP Presentation Template</Template>
  <TotalTime>0</TotalTime>
  <Words>9259</Words>
  <Application>Microsoft Office PowerPoint</Application>
  <PresentationFormat>Widescreen</PresentationFormat>
  <Paragraphs>478</Paragraphs>
  <Slides>29</Slides>
  <Notes>29</Notes>
  <HiddenSlides>7</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radx-up</vt:lpstr>
      <vt:lpstr>Say Yes!</vt:lpstr>
      <vt:lpstr>PowerPoint Presentation</vt:lpstr>
      <vt:lpstr>Agenda</vt:lpstr>
      <vt:lpstr>Approach: Multiple Correspondence Analysis (MCA)</vt:lpstr>
      <vt:lpstr>Methods: Contents of Scientific Output</vt:lpstr>
      <vt:lpstr>Methods: Topics</vt:lpstr>
      <vt:lpstr>PowerPoint Presentation</vt:lpstr>
      <vt:lpstr>Results: Fig.  Topic Prevalence: RADx-UP Projects' Priority Populations </vt:lpstr>
      <vt:lpstr> Results: Fig. 1 : Target Population(s)</vt:lpstr>
      <vt:lpstr>Results: Fig. 2: Study Setting(s)</vt:lpstr>
      <vt:lpstr>Results: Fig. 3: Study Design</vt:lpstr>
      <vt:lpstr>Results: Fig. 4: Translational Science Benefits Model</vt:lpstr>
      <vt:lpstr>Results: Fig. 5: Translational Science Benefits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Contents of Scientific Output</vt:lpstr>
      <vt:lpstr>Recommendations – Content of RADx-UP Publications </vt:lpstr>
      <vt:lpstr>Next Steps: Analyses</vt:lpstr>
      <vt:lpstr>Next Steps: Dissemination</vt:lpstr>
      <vt:lpstr>PowerPoint Presentation</vt:lpstr>
      <vt:lpstr>PowerPoint Presentation</vt:lpstr>
      <vt:lpstr>PowerPoint Presentation</vt:lpstr>
      <vt:lpstr>PowerPoint Presentation</vt:lpstr>
      <vt:lpstr>PowerPoint Presentation</vt:lpstr>
    </vt:vector>
  </TitlesOfParts>
  <Manager/>
  <Company>Duke Health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Heather P Wilson</dc:creator>
  <cp:keywords/>
  <dc:description/>
  <cp:lastModifiedBy>McKelvy, Josephine</cp:lastModifiedBy>
  <cp:revision>4</cp:revision>
  <dcterms:created xsi:type="dcterms:W3CDTF">2021-08-03T19:50:30Z</dcterms:created>
  <dcterms:modified xsi:type="dcterms:W3CDTF">2024-03-03T16:44:52Z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0x010100CF80A72F950AB44BBD3F7B6758C7B51D</vt:lpwstr>
  </property>
  <property fmtid="{D5CDD505-2E9C-101B-9397-08002B2CF9AE}" pid="3" name="MediaServiceImageTags">
    <vt:lpwstr/>
  </property>
</Properties>
</file>